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45"/>
  </p:notesMasterIdLst>
  <p:sldIdLst>
    <p:sldId id="305" r:id="rId2"/>
    <p:sldId id="257" r:id="rId3"/>
    <p:sldId id="29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8" r:id="rId19"/>
    <p:sldId id="272" r:id="rId20"/>
    <p:sldId id="274" r:id="rId21"/>
    <p:sldId id="275" r:id="rId22"/>
    <p:sldId id="276" r:id="rId23"/>
    <p:sldId id="278" r:id="rId24"/>
    <p:sldId id="279" r:id="rId25"/>
    <p:sldId id="280" r:id="rId26"/>
    <p:sldId id="299" r:id="rId27"/>
    <p:sldId id="284" r:id="rId28"/>
    <p:sldId id="302" r:id="rId29"/>
    <p:sldId id="303" r:id="rId30"/>
    <p:sldId id="304" r:id="rId31"/>
    <p:sldId id="285" r:id="rId32"/>
    <p:sldId id="286" r:id="rId33"/>
    <p:sldId id="287" r:id="rId34"/>
    <p:sldId id="288" r:id="rId35"/>
    <p:sldId id="289" r:id="rId36"/>
    <p:sldId id="300" r:id="rId37"/>
    <p:sldId id="290" r:id="rId38"/>
    <p:sldId id="292" r:id="rId39"/>
    <p:sldId id="293" r:id="rId40"/>
    <p:sldId id="294" r:id="rId41"/>
    <p:sldId id="295" r:id="rId42"/>
    <p:sldId id="301" r:id="rId43"/>
    <p:sldId id="296" r:id="rId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70D80486-088B-43B4-AC54-AE8329490772}">
  <a:tblStyle styleId="{70D80486-088B-43B4-AC54-AE832949077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>
        <p:scale>
          <a:sx n="63" d="100"/>
          <a:sy n="63" d="100"/>
        </p:scale>
        <p:origin x="-1096" y="-1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5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641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Shape 5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Shape 6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685800" y="4724201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Shape 6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standard ok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C7E-A687-3241-B394-056470017C7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9389533" y="5426075"/>
            <a:ext cx="2294467" cy="10810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29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Titre et contenu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1582400" cy="10196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09600" y="1422135"/>
            <a:ext cx="10972800" cy="44810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rgbClr val="1966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1" i="0" u="none" strike="noStrike" cap="none">
                <a:solidFill>
                  <a:srgbClr val="DF642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254000" y="6108700"/>
            <a:ext cx="11700933" cy="63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851" y="333053"/>
            <a:ext cx="304770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Titre et conten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1582400" cy="10196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09600" y="1422135"/>
            <a:ext cx="10972800" cy="44810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rgbClr val="1966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1" i="0" u="none" strike="noStrike" cap="none">
                <a:solidFill>
                  <a:srgbClr val="DF642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254000" y="6108700"/>
            <a:ext cx="11700933" cy="63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851" y="333053"/>
            <a:ext cx="304770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Titre et contenu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1582400" cy="10196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09600" y="1422135"/>
            <a:ext cx="10972800" cy="44810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rgbClr val="1966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1" i="0" u="none" strike="noStrike" cap="none">
                <a:solidFill>
                  <a:srgbClr val="DF642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254000" y="6108700"/>
            <a:ext cx="11700933" cy="63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851" y="333053"/>
            <a:ext cx="304770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cad=rja&amp;uact=8&amp;ved=0ahUKEwi-u8ORnZXUAhXBOxoKHT4oAqcQjRwIBw&amp;url=http://www.gettyimages.fr/photos/main-cigarette&amp;psig=AFQjCNE3inPhncyoBCU9BLo790UKBplA-A&amp;ust=1496151117119742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22960" y="960120"/>
            <a:ext cx="10515599" cy="1690687"/>
          </a:xfrm>
        </p:spPr>
        <p:txBody>
          <a:bodyPr/>
          <a:lstStyle/>
          <a:p>
            <a:pPr lvl="0" algn="ctr"/>
            <a:r>
              <a:rPr lang="fr-FR" sz="6600" dirty="0" smtClean="0">
                <a:solidFill>
                  <a:srgbClr val="000000"/>
                </a:solidFill>
              </a:rPr>
              <a:t/>
            </a:r>
            <a:br>
              <a:rPr lang="fr-FR" sz="6600" dirty="0" smtClean="0">
                <a:solidFill>
                  <a:srgbClr val="000000"/>
                </a:solidFill>
              </a:rPr>
            </a:br>
            <a:r>
              <a:rPr lang="fr-FR" sz="6600" dirty="0" smtClean="0">
                <a:solidFill>
                  <a:srgbClr val="000000"/>
                </a:solidFill>
              </a:rPr>
              <a:t>FEMME </a:t>
            </a:r>
            <a:r>
              <a:rPr lang="fr-FR" sz="6600" dirty="0">
                <a:solidFill>
                  <a:srgbClr val="000000"/>
                </a:solidFill>
              </a:rPr>
              <a:t>et BPCO:</a:t>
            </a:r>
            <a:br>
              <a:rPr lang="fr-FR" sz="6600" dirty="0">
                <a:solidFill>
                  <a:srgbClr val="000000"/>
                </a:solidFill>
              </a:rPr>
            </a:br>
            <a:r>
              <a:rPr lang="fr-FR" dirty="0">
                <a:solidFill>
                  <a:srgbClr val="000000"/>
                </a:solidFill>
              </a:rPr>
              <a:t>une patiente pas comme les autres</a:t>
            </a:r>
            <a:br>
              <a:rPr lang="fr-FR" dirty="0">
                <a:solidFill>
                  <a:srgbClr val="000000"/>
                </a:solidFill>
              </a:rPr>
            </a:b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838200" y="3063240"/>
            <a:ext cx="10210799" cy="1645920"/>
          </a:xfrm>
        </p:spPr>
        <p:txBody>
          <a:bodyPr/>
          <a:lstStyle/>
          <a:p>
            <a:pPr lvl="0" algn="ctr">
              <a:spcBef>
                <a:spcPts val="0"/>
              </a:spcBef>
              <a:buClr>
                <a:srgbClr val="000000"/>
              </a:buClr>
              <a:buSzPct val="25000"/>
            </a:pPr>
            <a:endParaRPr lang="fr-FR" dirty="0" smtClean="0">
              <a:solidFill>
                <a:schemeClr val="tx1"/>
              </a:solidFill>
            </a:endParaRPr>
          </a:p>
          <a:p>
            <a:pPr lvl="0" algn="ctr"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fr-FR" dirty="0">
                <a:solidFill>
                  <a:schemeClr val="tx1"/>
                </a:solidFill>
              </a:rPr>
              <a:t>2017</a:t>
            </a:r>
          </a:p>
          <a:p>
            <a:pPr lvl="0" algn="ctr"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fr-FR" dirty="0">
                <a:solidFill>
                  <a:schemeClr val="tx1"/>
                </a:solidFill>
              </a:rPr>
              <a:t>Groupe femme et maladies respiratoires </a:t>
            </a:r>
          </a:p>
          <a:p>
            <a:pPr lvl="0" algn="ctr"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fr-FR" dirty="0">
                <a:solidFill>
                  <a:schemeClr val="tx1"/>
                </a:solidFill>
              </a:rPr>
              <a:t>SPLF</a:t>
            </a:r>
          </a:p>
          <a:p>
            <a:pPr lvl="0" algn="ctr">
              <a:spcBef>
                <a:spcPts val="0"/>
              </a:spcBef>
              <a:buClr>
                <a:srgbClr val="000000"/>
              </a:buClr>
              <a:buSzPct val="25000"/>
            </a:pPr>
            <a:endParaRPr lang="fr-FR" dirty="0">
              <a:solidFill>
                <a:schemeClr val="tx1"/>
              </a:solidFill>
            </a:endParaRPr>
          </a:p>
          <a:p>
            <a:pPr lvl="0" algn="ctr">
              <a:spcBef>
                <a:spcPts val="0"/>
              </a:spcBef>
              <a:buClr>
                <a:srgbClr val="000000"/>
              </a:buClr>
              <a:buSzPct val="25000"/>
            </a:pPr>
            <a:endParaRPr lang="fr-FR" dirty="0" smtClean="0">
              <a:solidFill>
                <a:schemeClr val="tx1"/>
              </a:solidFill>
            </a:endParaRPr>
          </a:p>
          <a:p>
            <a:pPr lvl="0" algn="ctr">
              <a:spcBef>
                <a:spcPts val="0"/>
              </a:spcBef>
              <a:buClr>
                <a:srgbClr val="000000"/>
              </a:buClr>
              <a:buSzPct val="25000"/>
            </a:pPr>
            <a:endParaRPr lang="fr-FR" dirty="0">
              <a:solidFill>
                <a:schemeClr val="tx1"/>
              </a:solidFill>
            </a:endParaRPr>
          </a:p>
          <a:p>
            <a:pPr lvl="0" algn="ctr"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9533" y="5379720"/>
            <a:ext cx="2294467" cy="1127443"/>
          </a:xfrm>
        </p:spPr>
      </p:pic>
    </p:spTree>
    <p:extLst>
      <p:ext uri="{BB962C8B-B14F-4D97-AF65-F5344CB8AC3E}">
        <p14:creationId xmlns:p14="http://schemas.microsoft.com/office/powerpoint/2010/main" val="1206213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2816033" y="1746111"/>
            <a:ext cx="6582987" cy="3313259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1950232" y="628447"/>
            <a:ext cx="345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1950232" y="640195"/>
            <a:ext cx="15546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7326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1950233" y="651941"/>
            <a:ext cx="2706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8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1950232" y="663689"/>
            <a:ext cx="39155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58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1950232" y="675435"/>
            <a:ext cx="50672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52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1950232" y="687181"/>
            <a:ext cx="62187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8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1950232" y="698927"/>
            <a:ext cx="74281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40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1950232" y="710674"/>
            <a:ext cx="85796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37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1950232" y="722420"/>
            <a:ext cx="109405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746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1950232" y="734168"/>
            <a:ext cx="120921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1950232" y="745914"/>
            <a:ext cx="13301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688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1950233" y="757662"/>
            <a:ext cx="14452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04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1950232" y="769408"/>
            <a:ext cx="15662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647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1950232" y="781156"/>
            <a:ext cx="168138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3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1950232" y="792900"/>
            <a:ext cx="17965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1950232" y="816395"/>
            <a:ext cx="168138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3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1950232" y="828141"/>
            <a:ext cx="15662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647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1950233" y="839888"/>
            <a:ext cx="14452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04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950232" y="851634"/>
            <a:ext cx="13301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688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1950232" y="863382"/>
            <a:ext cx="120921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1950232" y="875128"/>
            <a:ext cx="109405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746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1950232" y="886875"/>
            <a:ext cx="97888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34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1950232" y="898621"/>
            <a:ext cx="85796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37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950232" y="910369"/>
            <a:ext cx="74281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40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1950232" y="922115"/>
            <a:ext cx="62187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8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1950232" y="933862"/>
            <a:ext cx="50672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52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950232" y="945608"/>
            <a:ext cx="39155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58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950233" y="957354"/>
            <a:ext cx="2706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8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1950232" y="969103"/>
            <a:ext cx="15546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7326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1950232" y="980849"/>
            <a:ext cx="345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1950232" y="622575"/>
            <a:ext cx="179654" cy="36414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1752601" y="259080"/>
            <a:ext cx="9738360" cy="838200"/>
          </a:xfrm>
          <a:prstGeom prst="rect">
            <a:avLst/>
          </a:prstGeom>
          <a:noFill/>
          <a:ln>
            <a:noFill/>
          </a:ln>
        </p:spPr>
        <p:txBody>
          <a:bodyPr wrap="square" lIns="0" tIns="11500" rIns="0" bIns="0" anchor="t" anchorCtr="0">
            <a:noAutofit/>
          </a:bodyPr>
          <a:lstStyle/>
          <a:p>
            <a:pPr marL="11516" marR="0" lvl="0" indent="-115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7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Tendances épidémiologiques actuelles aux USA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3193381" y="6487938"/>
            <a:ext cx="8297580" cy="404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M. et al. 50‐Year Trends in Smoking‐</a:t>
            </a:r>
            <a:r>
              <a:rPr lang="fr-FR" sz="1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</a:t>
            </a: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Mortality</a:t>
            </a: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United States, N </a:t>
            </a:r>
            <a:r>
              <a:rPr lang="fr-FR" sz="1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</a:t>
            </a: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 Med. 2013 </a:t>
            </a:r>
            <a:r>
              <a:rPr lang="fr-FR" sz="1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</a:t>
            </a: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24; 368(4): 351‐364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417321" y="5292314"/>
            <a:ext cx="10256520" cy="625643"/>
          </a:xfrm>
          <a:prstGeom prst="rect">
            <a:avLst/>
          </a:prstGeom>
          <a:noFill/>
          <a:ln>
            <a:noFill/>
          </a:ln>
        </p:spPr>
        <p:txBody>
          <a:bodyPr wrap="square" lIns="0" tIns="11500" rIns="0" bIns="0" anchor="t" anchorCtr="0">
            <a:noAutofit/>
          </a:bodyPr>
          <a:lstStyle/>
          <a:p>
            <a:pPr marL="11516" marR="4607" lvl="0" indent="519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995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Chez les sujets fumant plus de 40 cigarettes par jour</a:t>
            </a:r>
            <a:r>
              <a:rPr lang="fr-FR" sz="199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1995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risque  de </a:t>
            </a:r>
            <a:r>
              <a:rPr lang="fr-FR" sz="1995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décès lié à la BPCO </a:t>
            </a:r>
            <a:r>
              <a:rPr lang="fr-FR" sz="1995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 plus élevé chez les femmes que chez les hommes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1950232" y="628447"/>
            <a:ext cx="345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1950232" y="640195"/>
            <a:ext cx="15546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7326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1950233" y="651941"/>
            <a:ext cx="2706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8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1950232" y="663689"/>
            <a:ext cx="39155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58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1950232" y="675435"/>
            <a:ext cx="50672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52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1950232" y="687181"/>
            <a:ext cx="62187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8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1950232" y="698927"/>
            <a:ext cx="74281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40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1950232" y="710674"/>
            <a:ext cx="85796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37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1950232" y="722420"/>
            <a:ext cx="109405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746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1950232" y="734168"/>
            <a:ext cx="120921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1950232" y="745914"/>
            <a:ext cx="13301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688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1950233" y="757662"/>
            <a:ext cx="14452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04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1950232" y="769408"/>
            <a:ext cx="15662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647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1950232" y="781156"/>
            <a:ext cx="168138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3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1950232" y="792900"/>
            <a:ext cx="17965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1950232" y="816395"/>
            <a:ext cx="168138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3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1950232" y="828141"/>
            <a:ext cx="15662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647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1950233" y="839888"/>
            <a:ext cx="14452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04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1950232" y="851634"/>
            <a:ext cx="13301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688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950232" y="863382"/>
            <a:ext cx="120921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1950232" y="875128"/>
            <a:ext cx="109405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746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1950232" y="886875"/>
            <a:ext cx="97888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34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1950232" y="898621"/>
            <a:ext cx="85796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37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1950232" y="910369"/>
            <a:ext cx="74281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40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1950232" y="922115"/>
            <a:ext cx="62187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8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1950232" y="933862"/>
            <a:ext cx="50672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52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1950232" y="945608"/>
            <a:ext cx="39155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58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1950233" y="957354"/>
            <a:ext cx="2706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8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950232" y="969103"/>
            <a:ext cx="15546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7326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1950232" y="980849"/>
            <a:ext cx="345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1950232" y="622575"/>
            <a:ext cx="179654" cy="3641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2010692" y="439214"/>
            <a:ext cx="9618623" cy="848336"/>
          </a:xfrm>
          <a:prstGeom prst="rect">
            <a:avLst/>
          </a:prstGeom>
          <a:noFill/>
          <a:ln>
            <a:noFill/>
          </a:ln>
        </p:spPr>
        <p:txBody>
          <a:bodyPr wrap="square" lIns="0" tIns="11500" rIns="0" bIns="0" anchor="t" anchorCtr="0">
            <a:noAutofit/>
          </a:bodyPr>
          <a:lstStyle/>
          <a:p>
            <a:pPr marL="11516" marR="0" lvl="0" indent="-115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7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Tendances épidémiologiques actuelles aux USA</a:t>
            </a:r>
          </a:p>
        </p:txBody>
      </p:sp>
      <p:sp>
        <p:nvSpPr>
          <p:cNvPr id="271" name="Shape 271"/>
          <p:cNvSpPr/>
          <p:nvPr/>
        </p:nvSpPr>
        <p:spPr>
          <a:xfrm>
            <a:off x="2322672" y="1828339"/>
            <a:ext cx="7574548" cy="3163316"/>
          </a:xfrm>
          <a:prstGeom prst="rect">
            <a:avLst/>
          </a:prstGeom>
          <a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1828800" y="5252850"/>
            <a:ext cx="10180320" cy="965070"/>
          </a:xfrm>
          <a:prstGeom prst="rect">
            <a:avLst/>
          </a:prstGeom>
          <a:noFill/>
          <a:ln>
            <a:noFill/>
          </a:ln>
        </p:spPr>
        <p:txBody>
          <a:bodyPr wrap="square" lIns="0" tIns="48350" rIns="0" bIns="0" anchor="t" anchorCtr="0">
            <a:noAutofit/>
          </a:bodyPr>
          <a:lstStyle/>
          <a:p>
            <a:pPr marL="61037" marR="4607" lvl="0" indent="-61037" algn="l" rtl="0">
              <a:lnSpc>
                <a:spcPct val="108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176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Diminution du risque </a:t>
            </a:r>
            <a:r>
              <a:rPr lang="fr-FR" sz="2176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décès lié à la  </a:t>
            </a:r>
            <a:r>
              <a:rPr lang="fr-FR" sz="2176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BPCO si l'arrêt  du tabac survient avant l'âge de 40 ans</a:t>
            </a:r>
          </a:p>
        </p:txBody>
      </p:sp>
      <p:sp>
        <p:nvSpPr>
          <p:cNvPr id="38" name="Shape 231"/>
          <p:cNvSpPr txBox="1"/>
          <p:nvPr/>
        </p:nvSpPr>
        <p:spPr>
          <a:xfrm>
            <a:off x="3193381" y="6487938"/>
            <a:ext cx="8297580" cy="4048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M. et al. 50‐Year Trends in Smoking‐</a:t>
            </a:r>
            <a:r>
              <a:rPr lang="fr-FR" sz="1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</a:t>
            </a: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Mortality</a:t>
            </a: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United States, N </a:t>
            </a:r>
            <a:r>
              <a:rPr lang="fr-FR" sz="1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</a:t>
            </a: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 Med. 2013 </a:t>
            </a:r>
            <a:r>
              <a:rPr lang="fr-FR" sz="1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</a:t>
            </a: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24; 368(4): 351‐364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518473" y="283586"/>
            <a:ext cx="11085921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Pourquoi une augmentation de la prévalence </a:t>
            </a:r>
            <a:r>
              <a:rPr lang="fr-FR" sz="36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fr-FR" sz="36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BPCO chez les femmes?</a:t>
            </a:r>
            <a:endParaRPr lang="fr-FR" sz="3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1448782" y="1609148"/>
            <a:ext cx="8740434" cy="47704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exposition accrue des femmes aux facteurs risques :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Dans les pays développés : </a:t>
            </a:r>
            <a:r>
              <a:rPr lang="fr-F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tabac et facteurs professionnels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Dans les pays en voie de développement: </a:t>
            </a:r>
            <a:r>
              <a:rPr lang="fr-F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fumées </a:t>
            </a:r>
            <a:r>
              <a:rPr lang="fr-FR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domestiques</a:t>
            </a:r>
            <a:endParaRPr lang="fr-FR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782" y="3196670"/>
            <a:ext cx="3824258" cy="236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1433" y="3206155"/>
            <a:ext cx="4483222" cy="24565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452887" y="6387102"/>
            <a:ext cx="369364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41400" lvl="2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r-FR" sz="1600" i="1" dirty="0" err="1">
                <a:latin typeface="Calibri"/>
                <a:ea typeface="Calibri"/>
                <a:cs typeface="Calibri"/>
                <a:sym typeface="Calibri"/>
              </a:rPr>
              <a:t>Raherison</a:t>
            </a:r>
            <a:r>
              <a:rPr lang="fr-FR" sz="16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i="1" dirty="0" err="1">
                <a:latin typeface="Calibri"/>
                <a:ea typeface="Calibri"/>
                <a:cs typeface="Calibri"/>
                <a:sym typeface="Calibri"/>
              </a:rPr>
              <a:t>Rev</a:t>
            </a:r>
            <a:r>
              <a:rPr lang="fr-FR" sz="16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i="1" dirty="0" smtClean="0">
                <a:latin typeface="Calibri"/>
                <a:ea typeface="Calibri"/>
                <a:cs typeface="Calibri"/>
                <a:sym typeface="Calibri"/>
              </a:rPr>
              <a:t>Mal </a:t>
            </a:r>
            <a:r>
              <a:rPr lang="fr-FR" sz="1600" i="1" dirty="0" err="1">
                <a:latin typeface="Calibri"/>
                <a:ea typeface="Calibri"/>
                <a:cs typeface="Calibri"/>
                <a:sym typeface="Calibri"/>
              </a:rPr>
              <a:t>Resp</a:t>
            </a:r>
            <a:r>
              <a:rPr lang="fr-FR" sz="1600" i="1" dirty="0">
                <a:latin typeface="Calibri"/>
                <a:ea typeface="Calibri"/>
                <a:cs typeface="Calibri"/>
                <a:sym typeface="Calibri"/>
              </a:rPr>
              <a:t> 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057188" y="307245"/>
            <a:ext cx="9641291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4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effets du tabagisme  actif sur la fonction respiratoire des femmes </a:t>
            </a:r>
            <a:endParaRPr lang="fr-FR"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1159674" y="1647498"/>
            <a:ext cx="10407486" cy="48447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Dès l’adolescence : ralentissement 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croissance pulmonaire chez les jeunes filles fumeuses dès 5 cigarettes /jour</a:t>
            </a:r>
          </a:p>
          <a:p>
            <a:pPr marL="228600" lvl="2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</a:pPr>
            <a:endParaRPr lang="fr-FR" sz="16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2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</a:pPr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Cohorte </a:t>
            </a:r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10000 adolescents suivis durant 8 ans 	Gold, NEJM 1996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ménopause : une sensibilité 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accrue au tabac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Chez les femmes au delà de 45-50 ans</a:t>
            </a:r>
          </a:p>
          <a:p>
            <a:pPr marL="1041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-Majoration du déclin du VEMS (p=0,011)</a:t>
            </a:r>
          </a:p>
          <a:p>
            <a:pPr marL="1041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-Y compris pour un tabagisme modéré (&lt;15 cigarettes jour)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1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 analyse de 11 cohortes : 55709 patients de 32 à 73 ans </a:t>
            </a:r>
          </a:p>
          <a:p>
            <a:pPr marL="1041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1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suivi sur 5 à 29 ans</a:t>
            </a:r>
          </a:p>
          <a:p>
            <a:pPr marL="1041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1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Wen Qi Gan et al </a:t>
            </a:r>
            <a:r>
              <a:rPr lang="fr-FR" sz="14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Respiratory</a:t>
            </a:r>
            <a:r>
              <a:rPr lang="fr-FR" sz="1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fr-FR" sz="1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2006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/>
        </p:nvSpPr>
        <p:spPr>
          <a:xfrm>
            <a:off x="285750" y="213360"/>
            <a:ext cx="11761468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40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exemple de facteur professionnel : risque </a:t>
            </a:r>
            <a:r>
              <a:rPr lang="fr-FR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augmenté de BPCO chez les infirmières exposées aux désinfectants de surface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1332186" y="2059038"/>
            <a:ext cx="9489020" cy="17325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Etude réalisée auprès de plus de 55000 infirmières aux USA </a:t>
            </a: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(US Nurses </a:t>
            </a:r>
            <a:r>
              <a:rPr lang="fr-FR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II,2009-2017)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1332186" y="3712779"/>
            <a:ext cx="9765658" cy="29146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L’exposition professionnelle régulière aux désinfectants de surface majore le risque de BPCO de 22 à 32% 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7332784" y="6317735"/>
            <a:ext cx="4230003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D’après Dumas.O, INSERM,ERS Milan 2017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1979276" y="482574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44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Hypothèses physiopathologiques </a:t>
            </a:r>
            <a:endParaRPr lang="fr-FR" sz="4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1321776" y="2136652"/>
            <a:ext cx="7886700" cy="3560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Hyperréactivité bronchique plus importante ?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Disparition du rôle protecteur des œstrogènes après la </a:t>
            </a:r>
            <a:r>
              <a:rPr lang="fr-FR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ménopause ?</a:t>
            </a:r>
            <a:endParaRPr lang="fr-FR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Sensibilité majorée à l’inflammation </a:t>
            </a:r>
            <a:r>
              <a:rPr lang="fr-FR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systémique ?</a:t>
            </a:r>
            <a:endParaRPr lang="fr-FR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Plus petit calibre bronchique </a:t>
            </a:r>
            <a:r>
              <a:rPr lang="fr-FR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chez les  femmes ?</a:t>
            </a:r>
            <a:endParaRPr lang="fr-FR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Rôle du </a:t>
            </a:r>
            <a:r>
              <a:rPr lang="fr-FR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poids ?</a:t>
            </a:r>
            <a:endParaRPr lang="fr-FR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dirty="0" smtClean="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fr-FR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rédisposition génétique ? </a:t>
            </a:r>
            <a:endParaRPr lang="fr-FR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1473487" y="6025930"/>
            <a:ext cx="1071851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Raherison C et al. Existe-t-il des spécificités chez les femmes atteintes de BPCO? Rev Mal Respir,2010;27:611-624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473486" y="6395262"/>
            <a:ext cx="7937551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Jenkins C  Improving the managment of COPD in women Chest march 2017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176790" y="349154"/>
            <a:ext cx="10847569" cy="1022445"/>
          </a:xfrm>
          <a:prstGeom prst="rect">
            <a:avLst/>
          </a:prstGeom>
          <a:noFill/>
          <a:ln>
            <a:noFill/>
          </a:ln>
        </p:spPr>
        <p:txBody>
          <a:bodyPr wrap="square" lIns="0" tIns="11500" rIns="0" bIns="0" anchor="ctr" anchorCtr="0">
            <a:noAutofit/>
          </a:bodyPr>
          <a:lstStyle/>
          <a:p>
            <a:pPr marL="11516" marR="0" lvl="0" indent="-115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aspect radiologique et histologique particulier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2194374" y="6248092"/>
            <a:ext cx="109980" cy="137176"/>
          </a:xfrm>
          <a:prstGeom prst="rect">
            <a:avLst/>
          </a:prstGeom>
          <a:noFill/>
          <a:ln>
            <a:noFill/>
          </a:ln>
        </p:spPr>
        <p:txBody>
          <a:bodyPr wrap="square" lIns="0" tIns="11500" rIns="0" bIns="0" anchor="t" anchorCtr="0">
            <a:noAutofit/>
          </a:bodyPr>
          <a:lstStyle/>
          <a:p>
            <a:pPr marL="11516" marR="0" lvl="0" indent="-115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816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D'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2620709" y="1478596"/>
            <a:ext cx="6228630" cy="1016007"/>
          </a:xfrm>
          <a:prstGeom prst="rect">
            <a:avLst/>
          </a:prstGeom>
          <a:noFill/>
          <a:ln>
            <a:noFill/>
          </a:ln>
        </p:spPr>
        <p:txBody>
          <a:bodyPr wrap="square" lIns="0" tIns="70825" rIns="0" bIns="0" anchor="t" anchorCtr="0">
            <a:noAutofit/>
          </a:bodyPr>
          <a:lstStyle/>
          <a:p>
            <a:pPr marL="11516" marR="0" lvl="0" indent="-115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176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tabagisme égal :</a:t>
            </a:r>
          </a:p>
          <a:p>
            <a:pPr marL="684648" marR="0" lvl="0" indent="-265548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000000"/>
              </a:buClr>
              <a:buSzPct val="101560"/>
              <a:buFont typeface="Arial"/>
              <a:buChar char="•"/>
            </a:pPr>
            <a:r>
              <a:rPr lang="fr-FR" sz="1814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Moins de lésions emphysémateuses</a:t>
            </a:r>
          </a:p>
          <a:p>
            <a:pPr marL="684648" marR="0" lvl="0" indent="-115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814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(répartition prédominante de ces lésions au niveau central)</a:t>
            </a:r>
          </a:p>
        </p:txBody>
      </p:sp>
      <p:sp>
        <p:nvSpPr>
          <p:cNvPr id="312" name="Shape 312"/>
          <p:cNvSpPr/>
          <p:nvPr/>
        </p:nvSpPr>
        <p:spPr>
          <a:xfrm>
            <a:off x="1811867" y="6336815"/>
            <a:ext cx="10007600" cy="317607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308782"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2586160" y="4442971"/>
            <a:ext cx="7337066" cy="1071820"/>
          </a:xfrm>
          <a:prstGeom prst="rect">
            <a:avLst/>
          </a:prstGeom>
          <a:noFill/>
          <a:ln>
            <a:noFill/>
          </a:ln>
        </p:spPr>
        <p:txBody>
          <a:bodyPr wrap="square" lIns="0" tIns="57575" rIns="0" bIns="0" anchor="t" anchorCtr="0">
            <a:noAutofit/>
          </a:bodyPr>
          <a:lstStyle/>
          <a:p>
            <a:pPr marL="621308" marR="0" lvl="0" indent="-189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560"/>
              <a:buFont typeface="Arial"/>
              <a:buChar char="•"/>
            </a:pPr>
            <a:r>
              <a:rPr lang="fr-FR" sz="1814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Bronches </a:t>
            </a:r>
            <a:r>
              <a:rPr lang="fr-FR" sz="1814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rétrécies </a:t>
            </a:r>
            <a:endParaRPr lang="fr-FR" sz="1814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1308" marR="0" lvl="0" indent="-189508" algn="l" rtl="0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000000"/>
              </a:buClr>
              <a:buSzPct val="101560"/>
              <a:buFont typeface="Arial"/>
              <a:buChar char="•"/>
            </a:pPr>
            <a:r>
              <a:rPr lang="fr-FR" sz="1814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Épaississement de la paroi épithéliale des bronches </a:t>
            </a:r>
            <a:endParaRPr lang="fr-FR" sz="1814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516" marR="0" lvl="0" indent="-11516" algn="l" rtl="0">
              <a:lnSpc>
                <a:spcPct val="100000"/>
              </a:lnSpc>
              <a:spcBef>
                <a:spcPts val="1288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542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1 053 patients BPCO d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7759539" y="5252385"/>
            <a:ext cx="1824193" cy="248356"/>
          </a:xfrm>
          <a:prstGeom prst="rect">
            <a:avLst/>
          </a:prstGeom>
          <a:noFill/>
          <a:ln>
            <a:noFill/>
          </a:ln>
        </p:spPr>
        <p:txBody>
          <a:bodyPr wrap="square" lIns="0" tIns="10925" rIns="0" bIns="0" anchor="t" anchorCtr="0">
            <a:noAutofit/>
          </a:bodyPr>
          <a:lstStyle/>
          <a:p>
            <a:pPr marL="11516" marR="0" lvl="0" indent="-115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5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de la distribution de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2578553" y="5487317"/>
            <a:ext cx="7012895" cy="485664"/>
          </a:xfrm>
          <a:prstGeom prst="rect">
            <a:avLst/>
          </a:prstGeom>
          <a:noFill/>
          <a:ln>
            <a:noFill/>
          </a:ln>
        </p:spPr>
        <p:txBody>
          <a:bodyPr wrap="square" lIns="0" tIns="10925" rIns="0" bIns="0" anchor="t" anchorCtr="0">
            <a:noAutofit/>
          </a:bodyPr>
          <a:lstStyle/>
          <a:p>
            <a:pPr marL="109981" marR="4607" lvl="0" indent="-109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5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l’emphysème par scanner hélicoïdal et étude de la densité tissulaire ; étude histologique  de la paroi bronchique (petites bronches &lt; 2 mm de diamètre) auprès de 101 patients</a:t>
            </a:r>
          </a:p>
        </p:txBody>
      </p:sp>
      <p:sp>
        <p:nvSpPr>
          <p:cNvPr id="317" name="Shape 317"/>
          <p:cNvSpPr/>
          <p:nvPr/>
        </p:nvSpPr>
        <p:spPr>
          <a:xfrm>
            <a:off x="4491664" y="4138982"/>
            <a:ext cx="1567148" cy="254281"/>
          </a:xfrm>
          <a:prstGeom prst="rect">
            <a:avLst/>
          </a:prstGeom>
          <a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6104417" y="4138983"/>
            <a:ext cx="1565753" cy="254280"/>
          </a:xfrm>
          <a:prstGeom prst="rect">
            <a:avLst/>
          </a:prstGeom>
          <a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4922371" y="4101901"/>
            <a:ext cx="704802" cy="234894"/>
          </a:xfrm>
          <a:prstGeom prst="rect">
            <a:avLst/>
          </a:prstGeom>
          <a:noFill/>
          <a:ln>
            <a:noFill/>
          </a:ln>
        </p:spPr>
        <p:txBody>
          <a:bodyPr wrap="square" lIns="0" tIns="11500" rIns="0" bIns="0" anchor="t" anchorCtr="0">
            <a:noAutofit/>
          </a:bodyPr>
          <a:lstStyle/>
          <a:p>
            <a:pPr marL="11516" marR="0" lvl="0" indent="-115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451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Hommes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6553743" y="4101901"/>
            <a:ext cx="663919" cy="234894"/>
          </a:xfrm>
          <a:prstGeom prst="rect">
            <a:avLst/>
          </a:prstGeom>
          <a:noFill/>
          <a:ln>
            <a:noFill/>
          </a:ln>
        </p:spPr>
        <p:txBody>
          <a:bodyPr wrap="square" lIns="0" tIns="11500" rIns="0" bIns="0" anchor="t" anchorCtr="0">
            <a:noAutofit/>
          </a:bodyPr>
          <a:lstStyle/>
          <a:p>
            <a:pPr marL="11516" marR="0" lvl="0" indent="-115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fr-FR" sz="1451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Femmes</a:t>
            </a: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8521" y="2632325"/>
            <a:ext cx="2970564" cy="142279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/>
          <p:nvPr/>
        </p:nvSpPr>
        <p:spPr>
          <a:xfrm>
            <a:off x="1932166" y="5102457"/>
            <a:ext cx="7991060" cy="10677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2304355" y="5377250"/>
            <a:ext cx="9201845" cy="939429"/>
          </a:xfrm>
          <a:prstGeom prst="rect">
            <a:avLst/>
          </a:prstGeom>
          <a:noFill/>
          <a:ln>
            <a:noFill/>
          </a:ln>
        </p:spPr>
        <p:txBody>
          <a:bodyPr wrap="square" lIns="0" tIns="10925" rIns="0" bIns="0" anchor="t" anchorCtr="0">
            <a:noAutofit/>
          </a:bodyPr>
          <a:lstStyle/>
          <a:p>
            <a:pPr marL="109981" marR="4607" lvl="0" indent="-1099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542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1053 patients BPCO dont 409 femmes. </a:t>
            </a:r>
            <a:r>
              <a:rPr lang="fr-FR" sz="1542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de la sévérité et de la distribution de  l’emphysème par scanner hélicoïdal et étude de la densité tissulaire ; étude histologique  de la paroi bronchique (petites bronches &lt; 2 mm de diamètre) auprès de 101 patients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2660676" y="2114406"/>
            <a:ext cx="6902913" cy="27611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1950232" y="628447"/>
            <a:ext cx="345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1950232" y="640195"/>
            <a:ext cx="15546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7326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1950233" y="651941"/>
            <a:ext cx="2706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8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1950232" y="663689"/>
            <a:ext cx="39155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58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1950232" y="675435"/>
            <a:ext cx="50672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52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1950232" y="687181"/>
            <a:ext cx="62187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8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1950232" y="698927"/>
            <a:ext cx="74281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40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1950232" y="710674"/>
            <a:ext cx="85796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37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1950232" y="722420"/>
            <a:ext cx="109405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746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1950232" y="734168"/>
            <a:ext cx="120921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1950232" y="745914"/>
            <a:ext cx="13301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688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1950233" y="757662"/>
            <a:ext cx="14452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04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1950232" y="769408"/>
            <a:ext cx="15662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647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1950232" y="781156"/>
            <a:ext cx="168138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3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1950232" y="792900"/>
            <a:ext cx="17965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1950232" y="816395"/>
            <a:ext cx="168138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3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1950232" y="828141"/>
            <a:ext cx="15662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647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1950233" y="839888"/>
            <a:ext cx="14452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04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1950232" y="851634"/>
            <a:ext cx="13301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688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1950232" y="863382"/>
            <a:ext cx="120921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1950232" y="875128"/>
            <a:ext cx="109405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746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1950232" y="886875"/>
            <a:ext cx="97888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34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1950232" y="898621"/>
            <a:ext cx="85796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37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1950232" y="910369"/>
            <a:ext cx="74281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40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1950232" y="922115"/>
            <a:ext cx="62187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8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1950232" y="933862"/>
            <a:ext cx="50672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52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1950232" y="945608"/>
            <a:ext cx="39155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58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1950233" y="957354"/>
            <a:ext cx="2706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485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1950232" y="969103"/>
            <a:ext cx="15546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7326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1950232" y="980849"/>
            <a:ext cx="345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295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1950232" y="622575"/>
            <a:ext cx="179654" cy="36414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1663375" y="309213"/>
            <a:ext cx="8388462" cy="873402"/>
          </a:xfrm>
          <a:prstGeom prst="rect">
            <a:avLst/>
          </a:prstGeom>
          <a:noFill/>
          <a:ln>
            <a:noFill/>
          </a:ln>
        </p:spPr>
        <p:txBody>
          <a:bodyPr wrap="square" lIns="0" tIns="11500" rIns="0" bIns="0" anchor="ctr" anchorCtr="0">
            <a:noAutofit/>
          </a:bodyPr>
          <a:lstStyle/>
          <a:p>
            <a:pPr marL="11516" marR="4607" lvl="0" indent="-1151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déclin de la densité pulmonaire plus rapide  chez les femmes quel que soit l’âge (et l’IMC)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2660676" y="1526421"/>
            <a:ext cx="6834390" cy="346464"/>
          </a:xfrm>
          <a:prstGeom prst="rect">
            <a:avLst/>
          </a:prstGeom>
          <a:noFill/>
          <a:ln>
            <a:noFill/>
          </a:ln>
        </p:spPr>
        <p:txBody>
          <a:bodyPr wrap="square" lIns="0" tIns="11500" rIns="0" bIns="0" anchor="t" anchorCtr="0">
            <a:noAutofit/>
          </a:bodyPr>
          <a:lstStyle/>
          <a:p>
            <a:pPr marL="11516" marR="0" lvl="0" indent="-115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6575"/>
              </a:buClr>
              <a:buSzPct val="25000"/>
              <a:buFont typeface="Calibri"/>
              <a:buNone/>
            </a:pPr>
            <a:r>
              <a:rPr lang="fr-FR" sz="2176" b="1" i="0" u="none" strike="noStrike" cap="none" dirty="0">
                <a:solidFill>
                  <a:srgbClr val="196575"/>
                </a:solidFill>
                <a:latin typeface="Calibri"/>
                <a:ea typeface="Calibri"/>
                <a:cs typeface="Calibri"/>
                <a:sym typeface="Calibri"/>
              </a:rPr>
              <a:t>Variation annuelle de la densité pulmonaire </a:t>
            </a:r>
            <a:r>
              <a:rPr lang="fr-FR" sz="1632" b="1" i="0" u="none" strike="noStrike" cap="none" dirty="0">
                <a:solidFill>
                  <a:srgbClr val="196575"/>
                </a:solidFill>
                <a:latin typeface="Calibri"/>
                <a:ea typeface="Calibri"/>
                <a:cs typeface="Calibri"/>
                <a:sym typeface="Calibri"/>
              </a:rPr>
              <a:t>(PD15 g/l par 20 PA)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2524113" y="5117091"/>
            <a:ext cx="7600027" cy="765103"/>
          </a:xfrm>
          <a:prstGeom prst="rect">
            <a:avLst/>
          </a:prstGeom>
          <a:noFill/>
          <a:ln>
            <a:noFill/>
          </a:ln>
        </p:spPr>
        <p:txBody>
          <a:bodyPr wrap="square" lIns="0" tIns="11500" rIns="0" bIns="0" anchor="t" anchorCtr="0">
            <a:noAutofit/>
          </a:bodyPr>
          <a:lstStyle/>
          <a:p>
            <a:pPr marL="11516" marR="4607" lvl="0" indent="-1151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1 928 patients BPCO (699 femmes) de l'étude Éclipse. Patients BPCO de stade 2 à 4,  suivis pendant 3 ans , qui n'ont pas changé de statut tabagique au cours du suivi.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Scanner annuel réalisé.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2194373" y="6123714"/>
            <a:ext cx="7524797" cy="262722"/>
          </a:xfrm>
          <a:prstGeom prst="rect">
            <a:avLst/>
          </a:prstGeom>
          <a:noFill/>
          <a:ln>
            <a:noFill/>
          </a:ln>
        </p:spPr>
        <p:txBody>
          <a:bodyPr wrap="square" lIns="0" tIns="11500" rIns="0" bIns="0" anchor="t" anchorCtr="0">
            <a:noAutofit/>
          </a:bodyPr>
          <a:lstStyle/>
          <a:p>
            <a:pPr marL="11516" marR="4607" lvl="0" indent="-115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816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D'après Coxson et al. The presence and progression of emphysema in COPD as determined by CT scanning and biomarker expression: a prospective analysis from the ECLIPSE study.  Lancet Respir Med. 2013 Apr; 1(2):129‐36</a:t>
            </a:r>
          </a:p>
        </p:txBody>
      </p:sp>
      <p:sp>
        <p:nvSpPr>
          <p:cNvPr id="364" name="Shape 364"/>
          <p:cNvSpPr/>
          <p:nvPr/>
        </p:nvSpPr>
        <p:spPr>
          <a:xfrm>
            <a:off x="3294630" y="4442778"/>
            <a:ext cx="1786965" cy="5498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7502513" y="4356232"/>
            <a:ext cx="1786965" cy="5498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 txBox="1"/>
          <p:nvPr/>
        </p:nvSpPr>
        <p:spPr>
          <a:xfrm>
            <a:off x="7529553" y="4454312"/>
            <a:ext cx="1608616" cy="526768"/>
          </a:xfrm>
          <a:prstGeom prst="rect">
            <a:avLst/>
          </a:prstGeom>
          <a:noFill/>
          <a:ln>
            <a:noFill/>
          </a:ln>
        </p:spPr>
        <p:txBody>
          <a:bodyPr wrap="square" lIns="0" tIns="11500" rIns="0" bIns="0" anchor="t" anchorCtr="0">
            <a:noAutofit/>
          </a:bodyPr>
          <a:lstStyle/>
          <a:p>
            <a:pPr marL="11516" marR="4607" lvl="0" indent="-1151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lang="fr-FR" sz="1632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Fumeurs Actuels</a:t>
            </a:r>
          </a:p>
          <a:p>
            <a:pPr marL="11516" marR="4607" lvl="0" indent="-11516" algn="ctr" rtl="0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lang="fr-FR" sz="1632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IMC 20 kg/M</a:t>
            </a:r>
            <a:r>
              <a:rPr lang="fr-FR" sz="1632" b="1" i="0" u="none" strike="noStrike" cap="none" baseline="30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3500019" y="4454312"/>
            <a:ext cx="1608616" cy="526768"/>
          </a:xfrm>
          <a:prstGeom prst="rect">
            <a:avLst/>
          </a:prstGeom>
          <a:noFill/>
          <a:ln>
            <a:noFill/>
          </a:ln>
        </p:spPr>
        <p:txBody>
          <a:bodyPr wrap="square" lIns="0" tIns="11500" rIns="0" bIns="0" anchor="t" anchorCtr="0">
            <a:noAutofit/>
          </a:bodyPr>
          <a:lstStyle/>
          <a:p>
            <a:pPr marL="11516" marR="4607" lvl="0" indent="-1151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lang="fr-FR" sz="1632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Anciens Fumeurs</a:t>
            </a:r>
          </a:p>
          <a:p>
            <a:pPr marL="11516" marR="4607" lvl="0" indent="-11516" algn="ctr" rtl="0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lang="fr-FR" sz="1632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IMC 20 kg/M</a:t>
            </a:r>
            <a:r>
              <a:rPr lang="fr-FR" sz="1632" b="1" i="0" u="none" strike="noStrike" cap="none" baseline="30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368" name="Shape 368"/>
          <p:cNvSpPr/>
          <p:nvPr/>
        </p:nvSpPr>
        <p:spPr>
          <a:xfrm>
            <a:off x="3434316" y="2317898"/>
            <a:ext cx="217967" cy="1626781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4263655" y="2328530"/>
            <a:ext cx="212651" cy="1616148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5081594" y="2317898"/>
            <a:ext cx="224052" cy="1626781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7502513" y="2317898"/>
            <a:ext cx="232673" cy="188336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8309343" y="2323214"/>
            <a:ext cx="217967" cy="1866014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9101470" y="2317898"/>
            <a:ext cx="228600" cy="187133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5674107" y="4624003"/>
            <a:ext cx="366998" cy="99674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1979276" y="482574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863112" y="1531938"/>
            <a:ext cx="8799048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Epidémiologie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Importance </a:t>
            </a: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diagnostic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Impact de la BPCO : Des particularités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Comorbidités différentes de celle des hommes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Prise en charge à adapter?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Proposition d’un plan d’action</a:t>
            </a:r>
          </a:p>
        </p:txBody>
      </p:sp>
    </p:spTree>
    <p:extLst>
      <p:ext uri="{BB962C8B-B14F-4D97-AF65-F5344CB8AC3E}">
        <p14:creationId xmlns:p14="http://schemas.microsoft.com/office/powerpoint/2010/main" val="78637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1009651" y="-118944"/>
            <a:ext cx="10389869" cy="14295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Etude  pivot  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1009650" y="2392931"/>
            <a:ext cx="1095374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040"/>
              <a:buFont typeface="Arial"/>
              <a:buChar char="•"/>
            </a:pPr>
            <a:r>
              <a:rPr lang="fr-FR" sz="204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 1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18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Eléments fournis au praticien: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18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âge, sexe, tabac, toux, degré d’essoufflement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18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Différence significative : 58% vs 42%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4040"/>
              <a:buFont typeface="Arial"/>
              <a:buChar char="•"/>
            </a:pPr>
            <a:r>
              <a:rPr lang="fr-FR" sz="204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 2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18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Complément d’information: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18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Résultats </a:t>
            </a:r>
            <a:r>
              <a:rPr lang="fr-FR" sz="187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spirométrique</a:t>
            </a:r>
            <a:endParaRPr lang="fr-FR" sz="187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18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Différence non significative: 74% vs 66%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4040"/>
              <a:buFont typeface="Arial"/>
              <a:buChar char="•"/>
            </a:pPr>
            <a:r>
              <a:rPr lang="fr-FR" sz="204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Symptômes identiques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fr-FR" sz="18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Sous diagnostic de la BPCO chez la Femme Vs Homme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18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Partiellement corrigé si le MG dispose d’une spirométrie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</a:t>
            </a:r>
            <a:r>
              <a:rPr lang="fr-FR" sz="153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Chapman </a:t>
            </a:r>
            <a:r>
              <a:rPr lang="fr-FR" sz="153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Chest</a:t>
            </a:r>
            <a:r>
              <a:rPr lang="fr-FR" sz="153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2001</a:t>
            </a:r>
          </a:p>
        </p:txBody>
      </p:sp>
      <p:sp>
        <p:nvSpPr>
          <p:cNvPr id="381" name="Shape 381"/>
          <p:cNvSpPr/>
          <p:nvPr/>
        </p:nvSpPr>
        <p:spPr>
          <a:xfrm>
            <a:off x="115259" y="667902"/>
            <a:ext cx="9171614" cy="21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10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fr-FR" sz="2035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fr-FR" sz="2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Sous diagnostic de la BPCO en Médecine Générale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None/>
            </a:pP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95301" marR="0" lvl="1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Arial"/>
              <a:buNone/>
            </a:pPr>
            <a:r>
              <a:rPr lang="fr-FR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192 MG (50% USA, 50% CANADA)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None/>
            </a:pP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95301" marR="0" lvl="1" indent="-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Arial"/>
              <a:buNone/>
            </a:pPr>
            <a:r>
              <a:rPr lang="fr-FR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154 hommes et 38 femmes inclus</a:t>
            </a:r>
          </a:p>
          <a:p>
            <a:pPr marL="4572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None/>
            </a:pPr>
            <a:endParaRPr sz="2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5250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Arial"/>
              <a:buNone/>
            </a:pPr>
            <a:endParaRPr sz="1235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1979276" y="482574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863112" y="1531938"/>
            <a:ext cx="8799048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Epidémiologie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Importance </a:t>
            </a: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diagnostic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Impact de la BPCO : Des particularités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Comorbidités différentes de celle des hommes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Prise en charge à adapter?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Proposition d’un plan d’action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1582400" cy="10196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88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Sous-diagnostic de la BPCO chez la femme</a:t>
            </a:r>
            <a:br>
              <a:rPr lang="fr-FR" sz="288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288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en Médecine Générale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2"/>
          </p:nvPr>
        </p:nvSpPr>
        <p:spPr>
          <a:xfrm>
            <a:off x="254000" y="6108700"/>
            <a:ext cx="11700933" cy="63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9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Chapman KR et al. Gender Bias in the Diagnosis of COPD. Chest 2001; 119; 1691-1695</a:t>
            </a: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274" y="1549401"/>
            <a:ext cx="145245" cy="20576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880533" y="1398589"/>
            <a:ext cx="10972800" cy="5233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196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1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-FR" sz="2800" b="1" i="0" u="sng" strike="noStrike" cap="none" baseline="30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ère</a:t>
            </a:r>
            <a:r>
              <a:rPr lang="fr-FR" sz="2800" b="1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étape </a:t>
            </a:r>
            <a:r>
              <a:rPr lang="fr-FR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éléments fournis au praticien</a:t>
            </a:r>
          </a:p>
        </p:txBody>
      </p:sp>
      <p:sp>
        <p:nvSpPr>
          <p:cNvPr id="400" name="Shape 400"/>
          <p:cNvSpPr/>
          <p:nvPr/>
        </p:nvSpPr>
        <p:spPr>
          <a:xfrm>
            <a:off x="671112" y="2043854"/>
            <a:ext cx="4144728" cy="1591735"/>
          </a:xfrm>
          <a:prstGeom prst="roundRect">
            <a:avLst>
              <a:gd name="adj" fmla="val 13403"/>
            </a:avLst>
          </a:prstGeom>
          <a:gradFill>
            <a:gsLst>
              <a:gs pos="0">
                <a:srgbClr val="DF6421"/>
              </a:gs>
              <a:gs pos="100000">
                <a:srgbClr val="EA9922"/>
              </a:gs>
            </a:gsLst>
            <a:lin ang="16200000" scaled="0"/>
          </a:gradFill>
          <a:ln>
            <a:noFill/>
          </a:ln>
          <a:effectLst>
            <a:reflection stA="20000" endPos="20000" sy="-100000" algn="bl" rotWithShape="0"/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✓"/>
            </a:pPr>
            <a:r>
              <a:rPr lang="fr-FR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Âge 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✓"/>
            </a:pPr>
            <a:r>
              <a:rPr lang="fr-FR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Sexe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✓"/>
            </a:pPr>
            <a:r>
              <a:rPr lang="fr-FR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Tabac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✓"/>
            </a:pPr>
            <a:r>
              <a:rPr lang="fr-FR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Toux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✓"/>
            </a:pPr>
            <a:r>
              <a:rPr lang="fr-FR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Degré d’essoufflement</a:t>
            </a:r>
          </a:p>
        </p:txBody>
      </p:sp>
      <p:sp>
        <p:nvSpPr>
          <p:cNvPr id="401" name="Shape 401"/>
          <p:cNvSpPr/>
          <p:nvPr/>
        </p:nvSpPr>
        <p:spPr>
          <a:xfrm>
            <a:off x="1778000" y="3618650"/>
            <a:ext cx="1659467" cy="45935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48135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2" name="Shape 402"/>
          <p:cNvGrpSpPr/>
          <p:nvPr/>
        </p:nvGrpSpPr>
        <p:grpSpPr>
          <a:xfrm>
            <a:off x="4476047" y="4386809"/>
            <a:ext cx="2287440" cy="1244601"/>
            <a:chOff x="3699933" y="4526508"/>
            <a:chExt cx="1715580" cy="1244601"/>
          </a:xfrm>
        </p:grpSpPr>
        <p:sp>
          <p:nvSpPr>
            <p:cNvPr id="403" name="Shape 403"/>
            <p:cNvSpPr/>
            <p:nvPr/>
          </p:nvSpPr>
          <p:spPr>
            <a:xfrm rot="-5400000">
              <a:off x="4563533" y="4919129"/>
              <a:ext cx="1244601" cy="45935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548135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3699933" y="4838700"/>
              <a:ext cx="1371600" cy="622299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Shape 405"/>
          <p:cNvSpPr/>
          <p:nvPr/>
        </p:nvSpPr>
        <p:spPr>
          <a:xfrm>
            <a:off x="4295854" y="4646082"/>
            <a:ext cx="2467633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Diagnostic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BPCO</a:t>
            </a:r>
          </a:p>
        </p:txBody>
      </p:sp>
      <p:sp>
        <p:nvSpPr>
          <p:cNvPr id="406" name="Shape 406"/>
          <p:cNvSpPr/>
          <p:nvPr/>
        </p:nvSpPr>
        <p:spPr>
          <a:xfrm>
            <a:off x="9330268" y="3021400"/>
            <a:ext cx="2251313" cy="47533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A004A"/>
              </a:gs>
              <a:gs pos="100000">
                <a:srgbClr val="CC006A"/>
              </a:gs>
            </a:gsLst>
            <a:lin ang="16200000" scaled="0"/>
          </a:gradFill>
          <a:ln w="9525" cap="flat" cmpd="sng">
            <a:solidFill>
              <a:srgbClr val="8A004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6848154" y="3038338"/>
            <a:ext cx="2251313" cy="47533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5294"/>
              </a:gs>
              <a:gs pos="100000">
                <a:srgbClr val="0092D1"/>
              </a:gs>
            </a:gsLst>
            <a:lin ang="16200000" scaled="0"/>
          </a:gradFill>
          <a:ln w="9525" cap="flat" cmpd="sng">
            <a:solidFill>
              <a:srgbClr val="00529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6848154" y="2939784"/>
            <a:ext cx="2251313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58%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9330268" y="2939784"/>
            <a:ext cx="2251313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42%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6848153" y="6108701"/>
            <a:ext cx="4733427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Différence significative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homme </a:t>
            </a:r>
            <a:r>
              <a:rPr lang="fr-FR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vs.</a:t>
            </a:r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femme </a:t>
            </a: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 &lt; 0,05)</a:t>
            </a:r>
          </a:p>
        </p:txBody>
      </p:sp>
      <p:pic>
        <p:nvPicPr>
          <p:cNvPr id="411" name="Shape 411" descr="Afficher l'image d'origin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520" y="4293096"/>
            <a:ext cx="1456377" cy="172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 descr="Afficher l'image d'orig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4086" y="3717032"/>
            <a:ext cx="2094714" cy="235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 descr="Afficher l'image d'orig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72331" y="4005065"/>
            <a:ext cx="2923364" cy="1465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1582400" cy="10196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88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Sous-diagnostic de la BPCO chez la femme</a:t>
            </a:r>
            <a:br>
              <a:rPr lang="fr-FR" sz="288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288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en Médecine Générale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2"/>
          </p:nvPr>
        </p:nvSpPr>
        <p:spPr>
          <a:xfrm>
            <a:off x="254000" y="6108700"/>
            <a:ext cx="11700933" cy="63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9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Chapman KR et al. </a:t>
            </a:r>
            <a:r>
              <a:rPr lang="fr-FR" sz="9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Gender</a:t>
            </a:r>
            <a:r>
              <a:rPr lang="fr-FR" sz="9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9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</a:t>
            </a:r>
            <a:r>
              <a:rPr lang="fr-FR" sz="9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lang="fr-FR" sz="9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Diagnosis</a:t>
            </a:r>
            <a:r>
              <a:rPr lang="fr-FR" sz="9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COPD. </a:t>
            </a:r>
            <a:r>
              <a:rPr lang="fr-FR" sz="9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Chest</a:t>
            </a:r>
            <a:r>
              <a:rPr lang="fr-FR" sz="9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2001; 119; 1691-1695</a:t>
            </a:r>
          </a:p>
        </p:txBody>
      </p:sp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274" y="1549401"/>
            <a:ext cx="145245" cy="20576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880533" y="1398589"/>
            <a:ext cx="10972800" cy="5233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19667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800" b="1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fr-FR" sz="2800" b="1" i="0" u="sng" strike="noStrike" cap="none" baseline="30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fr-FR" sz="2800" b="1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étape </a:t>
            </a:r>
            <a:r>
              <a:rPr lang="fr-FR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complément d'information</a:t>
            </a:r>
          </a:p>
        </p:txBody>
      </p:sp>
      <p:grpSp>
        <p:nvGrpSpPr>
          <p:cNvPr id="422" name="Shape 422"/>
          <p:cNvGrpSpPr/>
          <p:nvPr/>
        </p:nvGrpSpPr>
        <p:grpSpPr>
          <a:xfrm>
            <a:off x="4476047" y="3789909"/>
            <a:ext cx="2287440" cy="1244601"/>
            <a:chOff x="3699933" y="4526508"/>
            <a:chExt cx="1715580" cy="1244601"/>
          </a:xfrm>
        </p:grpSpPr>
        <p:sp>
          <p:nvSpPr>
            <p:cNvPr id="423" name="Shape 423"/>
            <p:cNvSpPr/>
            <p:nvPr/>
          </p:nvSpPr>
          <p:spPr>
            <a:xfrm rot="-5400000">
              <a:off x="4563533" y="4919129"/>
              <a:ext cx="1244601" cy="45935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548135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3699933" y="4838700"/>
              <a:ext cx="1371600" cy="622299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Shape 425"/>
          <p:cNvSpPr/>
          <p:nvPr/>
        </p:nvSpPr>
        <p:spPr>
          <a:xfrm>
            <a:off x="4295854" y="4049182"/>
            <a:ext cx="2467633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Diagnostic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BPCO</a:t>
            </a:r>
          </a:p>
        </p:txBody>
      </p:sp>
      <p:sp>
        <p:nvSpPr>
          <p:cNvPr id="426" name="Shape 426"/>
          <p:cNvSpPr/>
          <p:nvPr/>
        </p:nvSpPr>
        <p:spPr>
          <a:xfrm>
            <a:off x="9330268" y="2056200"/>
            <a:ext cx="2251313" cy="47533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A004A"/>
              </a:gs>
              <a:gs pos="100000">
                <a:srgbClr val="CC006A"/>
              </a:gs>
            </a:gsLst>
            <a:lin ang="16200000" scaled="0"/>
          </a:gradFill>
          <a:ln w="9525" cap="flat" cmpd="sng">
            <a:solidFill>
              <a:srgbClr val="8A004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6848154" y="2073138"/>
            <a:ext cx="2251313" cy="47533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5294"/>
              </a:gs>
              <a:gs pos="100000">
                <a:srgbClr val="0092D1"/>
              </a:gs>
            </a:gsLst>
            <a:lin ang="16200000" scaled="0"/>
          </a:gradFill>
          <a:ln w="9525" cap="flat" cmpd="sng">
            <a:solidFill>
              <a:srgbClr val="00529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 txBox="1"/>
          <p:nvPr/>
        </p:nvSpPr>
        <p:spPr>
          <a:xfrm>
            <a:off x="6848154" y="1974584"/>
            <a:ext cx="2251313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74%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9330268" y="1974584"/>
            <a:ext cx="2251313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66%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4509913" y="5180568"/>
            <a:ext cx="7715953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Différence non significative homme </a:t>
            </a:r>
            <a:r>
              <a:rPr lang="fr-FR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vs.</a:t>
            </a:r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femme </a:t>
            </a: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 &lt; 0,05)</a:t>
            </a:r>
          </a:p>
        </p:txBody>
      </p:sp>
      <p:pic>
        <p:nvPicPr>
          <p:cNvPr id="431" name="Shape 43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8610" y="1921934"/>
            <a:ext cx="1952757" cy="1508214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Shape 432"/>
          <p:cNvSpPr/>
          <p:nvPr/>
        </p:nvSpPr>
        <p:spPr>
          <a:xfrm>
            <a:off x="671114" y="2023534"/>
            <a:ext cx="2122887" cy="1014804"/>
          </a:xfrm>
          <a:prstGeom prst="roundRect">
            <a:avLst>
              <a:gd name="adj" fmla="val 13403"/>
            </a:avLst>
          </a:prstGeom>
          <a:gradFill>
            <a:gsLst>
              <a:gs pos="0">
                <a:srgbClr val="DF6421"/>
              </a:gs>
              <a:gs pos="100000">
                <a:srgbClr val="EA9922"/>
              </a:gs>
            </a:gsLst>
            <a:lin ang="16200000" scaled="0"/>
          </a:gradFill>
          <a:ln>
            <a:noFill/>
          </a:ln>
          <a:effectLst>
            <a:reflection stA="20000" endPos="20000" sy="-100000" algn="bl" rotWithShape="0"/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✓"/>
            </a:pPr>
            <a:r>
              <a:rPr lang="fr-FR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Résultats spirométrie</a:t>
            </a:r>
          </a:p>
        </p:txBody>
      </p:sp>
      <p:sp>
        <p:nvSpPr>
          <p:cNvPr id="433" name="Shape 433"/>
          <p:cNvSpPr/>
          <p:nvPr/>
        </p:nvSpPr>
        <p:spPr>
          <a:xfrm>
            <a:off x="880533" y="3021400"/>
            <a:ext cx="1659467" cy="45935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48135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 txBox="1"/>
          <p:nvPr/>
        </p:nvSpPr>
        <p:spPr>
          <a:xfrm>
            <a:off x="698475" y="5528881"/>
            <a:ext cx="10905067" cy="59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r-FR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La connaissance de la spiromètre </a:t>
            </a:r>
            <a:r>
              <a:rPr lang="fr-FR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réduit le risque</a:t>
            </a: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r-FR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 sous-diagnostic mais pas totalement</a:t>
            </a:r>
          </a:p>
        </p:txBody>
      </p:sp>
      <p:pic>
        <p:nvPicPr>
          <p:cNvPr id="436" name="Shape 436" descr="Afficher l'image d'origin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445" y="3645024"/>
            <a:ext cx="1577741" cy="186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Shape 437" descr="Afficher l'image d'orig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4086" y="2780928"/>
            <a:ext cx="2094714" cy="235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 descr="Afficher l'image d'orig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76320" y="2924945"/>
            <a:ext cx="2923364" cy="1465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1582400" cy="10196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Un sous-diagnostic constaté </a:t>
            </a:r>
            <a:r>
              <a:rPr lang="fr-FR" sz="36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également en </a:t>
            </a:r>
            <a:r>
              <a:rPr lang="fr-FR" sz="3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France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idx="2"/>
          </p:nvPr>
        </p:nvSpPr>
        <p:spPr>
          <a:xfrm>
            <a:off x="254000" y="6108700"/>
            <a:ext cx="11700933" cy="63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9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Piperno</a:t>
            </a:r>
            <a:r>
              <a:rPr lang="fr-FR" sz="9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 et al. Patients à risque de broncho-pneumopathie chronique obstructive en médecine générale. Enquête épidémiologique avec 3 411 patients. Presse Med 2005; 34: 1617-22</a:t>
            </a:r>
          </a:p>
        </p:txBody>
      </p:sp>
      <p:pic>
        <p:nvPicPr>
          <p:cNvPr id="445" name="Shape 4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274" y="1790701"/>
            <a:ext cx="145245" cy="20576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807896" y="2729548"/>
            <a:ext cx="10972800" cy="3008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Sous-utilisation de l’EFR pour poser le diagnostic</a:t>
            </a:r>
            <a:br>
              <a:rPr lang="fr-FR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chez la femme</a:t>
            </a:r>
            <a:r>
              <a:rPr lang="fr-FR" sz="2800" b="1" i="0" u="none" strike="noStrike" cap="none" baseline="30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200" b="1" i="0" u="none" strike="noStrike" cap="none" dirty="0">
                <a:solidFill>
                  <a:srgbClr val="DF6424"/>
                </a:solidFill>
                <a:latin typeface="Arial"/>
                <a:ea typeface="Arial"/>
                <a:cs typeface="Arial"/>
                <a:sym typeface="Arial"/>
              </a:rPr>
              <a:t>24% des hommes BPCO bénéficiaient d’une EFR</a:t>
            </a:r>
            <a:br>
              <a:rPr lang="fr-FR" sz="2200" b="1" i="0" u="none" strike="noStrike" cap="none" dirty="0">
                <a:solidFill>
                  <a:srgbClr val="DF642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2200" b="1" i="1" u="none" strike="noStrike" cap="none" dirty="0">
                <a:solidFill>
                  <a:srgbClr val="DA5120"/>
                </a:solidFill>
                <a:latin typeface="Arial"/>
                <a:ea typeface="Arial"/>
                <a:cs typeface="Arial"/>
                <a:sym typeface="Arial"/>
              </a:rPr>
              <a:t>vs.</a:t>
            </a:r>
            <a:r>
              <a:rPr lang="fr-FR" sz="2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seulement </a:t>
            </a:r>
            <a:r>
              <a:rPr lang="fr-FR" sz="2200" b="1" i="0" u="none" strike="noStrike" cap="none" dirty="0">
                <a:solidFill>
                  <a:srgbClr val="DA5120"/>
                </a:solidFill>
                <a:latin typeface="Arial"/>
                <a:ea typeface="Arial"/>
                <a:cs typeface="Arial"/>
                <a:sym typeface="Arial"/>
              </a:rPr>
              <a:t>19% des femmes </a:t>
            </a:r>
            <a:r>
              <a:rPr lang="fr-FR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 = 0,001)</a:t>
            </a:r>
          </a:p>
          <a:p>
            <a:pPr marL="685800" marR="0" lvl="1" indent="-76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200" b="1" i="0" u="none" strike="noStrike" cap="none" dirty="0">
                <a:solidFill>
                  <a:srgbClr val="DF6424"/>
                </a:solidFill>
                <a:latin typeface="Arial"/>
                <a:ea typeface="Arial"/>
                <a:cs typeface="Arial"/>
                <a:sym typeface="Arial"/>
              </a:rPr>
              <a:t>Les femmes étaient considérées comme</a:t>
            </a:r>
            <a:br>
              <a:rPr lang="fr-FR" sz="2200" b="1" i="0" u="none" strike="noStrike" cap="none" dirty="0">
                <a:solidFill>
                  <a:srgbClr val="DF642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2200" b="1" i="0" u="none" strike="noStrike" cap="none" dirty="0">
                <a:solidFill>
                  <a:srgbClr val="DF6424"/>
                </a:solidFill>
                <a:latin typeface="Arial"/>
                <a:ea typeface="Arial"/>
                <a:cs typeface="Arial"/>
                <a:sym typeface="Arial"/>
              </a:rPr>
              <a:t>« à risque de BPCO » </a:t>
            </a:r>
            <a:r>
              <a:rPr lang="fr-FR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diagnostiquées moins rapidement</a:t>
            </a:r>
            <a:br>
              <a:rPr lang="fr-FR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 « atteintes de BPCO »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0" y="1020608"/>
            <a:ext cx="11643360" cy="15401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r-FR" sz="18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sym typeface="Arial"/>
              </a:rPr>
              <a:t>Étude Eden : </a:t>
            </a:r>
            <a:r>
              <a:rPr lang="fr-FR" sz="1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sym typeface="Arial"/>
              </a:rPr>
              <a:t>enquête épidémiologique transversale</a:t>
            </a:r>
            <a:br>
              <a:rPr lang="fr-FR" sz="1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sym typeface="Arial"/>
              </a:rPr>
            </a:br>
            <a:r>
              <a:rPr lang="fr-FR" sz="1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sym typeface="Arial"/>
              </a:rPr>
              <a:t>auprès de 2 378 médecins et 3 411 patients à risque de BPCO dont 2 405 hommes</a:t>
            </a:r>
            <a:br>
              <a:rPr lang="fr-FR" sz="1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sym typeface="Arial"/>
              </a:rPr>
            </a:br>
            <a:r>
              <a:rPr lang="fr-FR" sz="1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sym typeface="Arial"/>
              </a:rPr>
              <a:t>(59 ans en moyenne) et 1 006 femmes (56 ans ; p &lt; 0,0001)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/>
        </p:nvSpPr>
        <p:spPr>
          <a:xfrm>
            <a:off x="2017395" y="2428874"/>
            <a:ext cx="7553325" cy="21126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Calibri"/>
              <a:buNone/>
            </a:pPr>
            <a:r>
              <a:rPr lang="fr-FR" sz="4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 signes cliniques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Calibri"/>
              <a:buNone/>
            </a:pPr>
            <a:r>
              <a:rPr lang="fr-FR" sz="4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qui doivent  alerter….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8767763" y="2676308"/>
            <a:ext cx="528637" cy="351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Shape 46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1452" y="1765972"/>
            <a:ext cx="7110011" cy="2598761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Shape 466"/>
          <p:cNvSpPr txBox="1"/>
          <p:nvPr/>
        </p:nvSpPr>
        <p:spPr>
          <a:xfrm>
            <a:off x="843712" y="81116"/>
            <a:ext cx="10467473" cy="9424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femmes principalement gênées par la dyspnée</a:t>
            </a:r>
          </a:p>
        </p:txBody>
      </p:sp>
      <p:sp>
        <p:nvSpPr>
          <p:cNvPr id="467" name="Shape 467"/>
          <p:cNvSpPr/>
          <p:nvPr/>
        </p:nvSpPr>
        <p:spPr>
          <a:xfrm>
            <a:off x="3569262" y="4417683"/>
            <a:ext cx="4911969" cy="1328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3569262" y="4659773"/>
            <a:ext cx="5025290" cy="8309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146 BPCO stables (73H et 73F) appariés par VEMS: </a:t>
            </a: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étude de corrélation SGRQ et déterminants éventuels (stade I:13%; stade II: 43%; stade III: 36% et stade IV:5%)</a:t>
            </a:r>
          </a:p>
        </p:txBody>
      </p:sp>
      <p:pic>
        <p:nvPicPr>
          <p:cNvPr id="469" name="Shape 4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864" y="5825910"/>
            <a:ext cx="10669977" cy="3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Shape 470"/>
          <p:cNvSpPr txBox="1"/>
          <p:nvPr/>
        </p:nvSpPr>
        <p:spPr>
          <a:xfrm>
            <a:off x="2190757" y="1123773"/>
            <a:ext cx="6808082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Facteurs prédictifs du score SGRQ (qualité de vie) selon le sexe</a:t>
            </a:r>
          </a:p>
        </p:txBody>
      </p:sp>
      <p:sp>
        <p:nvSpPr>
          <p:cNvPr id="471" name="Shape 471"/>
          <p:cNvSpPr/>
          <p:nvPr/>
        </p:nvSpPr>
        <p:spPr>
          <a:xfrm rot="170046">
            <a:off x="7085654" y="2440820"/>
            <a:ext cx="1531832" cy="1544914"/>
          </a:xfrm>
          <a:prstGeom prst="pie">
            <a:avLst>
              <a:gd name="adj1" fmla="val 4581896"/>
              <a:gd name="adj2" fmla="val 16200000"/>
            </a:avLst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 rot="-5400000">
            <a:off x="7179178" y="2320250"/>
            <a:ext cx="1531648" cy="1526299"/>
          </a:xfrm>
          <a:prstGeom prst="pie">
            <a:avLst>
              <a:gd name="adj1" fmla="val 0"/>
              <a:gd name="adj2" fmla="val 7810866"/>
            </a:avLst>
          </a:prstGeom>
          <a:gradFill>
            <a:gsLst>
              <a:gs pos="0">
                <a:srgbClr val="FFDE7E"/>
              </a:gs>
              <a:gs pos="50000">
                <a:srgbClr val="FFE9B1"/>
              </a:gs>
              <a:gs pos="100000">
                <a:srgbClr val="FFF2D9"/>
              </a:gs>
            </a:gsLst>
            <a:lin ang="108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 rot="10574487">
            <a:off x="7277288" y="2468694"/>
            <a:ext cx="1383047" cy="1504189"/>
          </a:xfrm>
          <a:prstGeom prst="pie">
            <a:avLst>
              <a:gd name="adj1" fmla="val 13308077"/>
              <a:gd name="adj2" fmla="val 16200000"/>
            </a:avLst>
          </a:prstGeom>
          <a:gradFill>
            <a:gsLst>
              <a:gs pos="0">
                <a:srgbClr val="FFAA87"/>
              </a:gs>
              <a:gs pos="50000">
                <a:srgbClr val="FFC9B5"/>
              </a:gs>
              <a:gs pos="100000">
                <a:srgbClr val="FFE3DB"/>
              </a:gs>
            </a:gsLst>
            <a:lin ang="135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593931" y="3790114"/>
            <a:ext cx="388143" cy="2555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6524689" y="3066652"/>
            <a:ext cx="416656" cy="246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802852" y="2673423"/>
            <a:ext cx="493548" cy="3090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8712592" y="2530625"/>
            <a:ext cx="826315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Dyspnée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(MMRC)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8559525" y="3778764"/>
            <a:ext cx="517770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Pa0</a:t>
            </a:r>
            <a:r>
              <a:rPr lang="fr-FR" sz="1400" b="1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6348182" y="3059388"/>
            <a:ext cx="676403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Autres</a:t>
            </a:r>
          </a:p>
        </p:txBody>
      </p:sp>
      <p:sp>
        <p:nvSpPr>
          <p:cNvPr id="480" name="Shape 480"/>
          <p:cNvSpPr/>
          <p:nvPr/>
        </p:nvSpPr>
        <p:spPr>
          <a:xfrm rot="1231461">
            <a:off x="3415337" y="2417768"/>
            <a:ext cx="1504285" cy="1565704"/>
          </a:xfrm>
          <a:prstGeom prst="pie">
            <a:avLst>
              <a:gd name="adj1" fmla="val 10067591"/>
              <a:gd name="adj2" fmla="val 16200000"/>
            </a:avLst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Shape 481"/>
          <p:cNvSpPr/>
          <p:nvPr/>
        </p:nvSpPr>
        <p:spPr>
          <a:xfrm rot="-6454740">
            <a:off x="3432657" y="2530242"/>
            <a:ext cx="1504285" cy="1565704"/>
          </a:xfrm>
          <a:prstGeom prst="pie">
            <a:avLst>
              <a:gd name="adj1" fmla="val 9887292"/>
              <a:gd name="adj2" fmla="val 16850160"/>
            </a:avLst>
          </a:prstGeom>
          <a:gradFill>
            <a:gsLst>
              <a:gs pos="0">
                <a:srgbClr val="8CDE9E"/>
              </a:gs>
              <a:gs pos="50000">
                <a:srgbClr val="BAE8C3"/>
              </a:gs>
              <a:gs pos="100000">
                <a:srgbClr val="DEF2E1"/>
              </a:gs>
            </a:gsLst>
            <a:lin ang="135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/>
          <p:nvPr/>
        </p:nvSpPr>
        <p:spPr>
          <a:xfrm rot="7487869">
            <a:off x="3401955" y="2409592"/>
            <a:ext cx="1595853" cy="1690587"/>
          </a:xfrm>
          <a:prstGeom prst="pie">
            <a:avLst>
              <a:gd name="adj1" fmla="val 10067591"/>
              <a:gd name="adj2" fmla="val 14186962"/>
            </a:avLst>
          </a:prstGeom>
          <a:solidFill>
            <a:srgbClr val="92D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3324632" y="2409591"/>
            <a:ext cx="1595853" cy="1690587"/>
          </a:xfrm>
          <a:prstGeom prst="pie">
            <a:avLst>
              <a:gd name="adj1" fmla="val 10256526"/>
              <a:gd name="adj2" fmla="val 11412378"/>
            </a:avLst>
          </a:prstGeom>
          <a:gradFill>
            <a:gsLst>
              <a:gs pos="0">
                <a:srgbClr val="BDF295"/>
              </a:gs>
              <a:gs pos="50000">
                <a:srgbClr val="D5F5BE"/>
              </a:gs>
              <a:gs pos="100000">
                <a:srgbClr val="EAFADE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/>
          <p:nvPr/>
        </p:nvSpPr>
        <p:spPr>
          <a:xfrm rot="-9821541">
            <a:off x="3458124" y="2460695"/>
            <a:ext cx="1595852" cy="1690587"/>
          </a:xfrm>
          <a:prstGeom prst="pie">
            <a:avLst>
              <a:gd name="adj1" fmla="val 10067591"/>
              <a:gd name="adj2" fmla="val 13280513"/>
            </a:avLst>
          </a:prstGeom>
          <a:solidFill>
            <a:srgbClr val="33ED4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4998887" y="2676841"/>
            <a:ext cx="918734" cy="351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2734533" y="2270649"/>
            <a:ext cx="762721" cy="402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2738866" y="2982458"/>
            <a:ext cx="514006" cy="2981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2517850" y="3778764"/>
            <a:ext cx="979404" cy="418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5074703" y="3589608"/>
            <a:ext cx="842918" cy="4007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4962012" y="3778764"/>
            <a:ext cx="196245" cy="2911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4979482" y="2610891"/>
            <a:ext cx="90780" cy="2707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Shape 492"/>
          <p:cNvSpPr txBox="1"/>
          <p:nvPr/>
        </p:nvSpPr>
        <p:spPr>
          <a:xfrm>
            <a:off x="2548050" y="3020707"/>
            <a:ext cx="676403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Autres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2209911" y="3789975"/>
            <a:ext cx="1302728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de marche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6 mn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2640258" y="2120933"/>
            <a:ext cx="826315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Dyspnée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(MMRC)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5049973" y="2513378"/>
            <a:ext cx="969175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Distension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(CI/CPT)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4987103" y="3743935"/>
            <a:ext cx="111383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Comorbidité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Shape 5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318" y="6105214"/>
            <a:ext cx="7428606" cy="621787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xfrm>
            <a:off x="813946" y="0"/>
            <a:ext cx="10857542" cy="10818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profil clinique plus sévère chez les femmes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953458" y="1021330"/>
            <a:ext cx="9896475" cy="2998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même niveau d’obstruction bronchique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une dyspnée majorée chez la femme (score et échelle visuelle)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Une moindre performance au test de marche de 6 mn :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61 m pour les femmes vs 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 m pour 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hommes (p=0.001)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Malgré des facteurs  de risque moins importants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population féminine plus jeune: 56 vs 67 ans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Consommation plus faible de tabac: 48 vs 69 paquets années</a:t>
            </a:r>
          </a:p>
        </p:txBody>
      </p:sp>
      <p:pic>
        <p:nvPicPr>
          <p:cNvPr id="504" name="Shape 5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9221" y="3807900"/>
            <a:ext cx="4928349" cy="243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Shape 505"/>
          <p:cNvSpPr/>
          <p:nvPr/>
        </p:nvSpPr>
        <p:spPr>
          <a:xfrm>
            <a:off x="187256" y="4398075"/>
            <a:ext cx="4911969" cy="1328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187256" y="4523773"/>
            <a:ext cx="5025290" cy="10772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hommes et femmes (post ménopause), BPCO stable,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Appariés par stade de sévérité GOLD (stade I:25%; stade II:52%; stade III:17% et stade IV ;3%)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Répartition identique des sexes selon les stades</a:t>
            </a:r>
          </a:p>
        </p:txBody>
      </p:sp>
      <p:sp>
        <p:nvSpPr>
          <p:cNvPr id="507" name="Shape 507"/>
          <p:cNvSpPr/>
          <p:nvPr/>
        </p:nvSpPr>
        <p:spPr>
          <a:xfrm>
            <a:off x="8158332" y="4787976"/>
            <a:ext cx="376068" cy="104726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6163132" y="5547869"/>
            <a:ext cx="159171" cy="493302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6841128" y="5170928"/>
            <a:ext cx="157152" cy="860124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7518057" y="5639325"/>
            <a:ext cx="136478" cy="391727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8189649" y="5761121"/>
            <a:ext cx="135366" cy="263810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8883229" y="5924966"/>
            <a:ext cx="122948" cy="99965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1979276" y="482574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863112" y="1531938"/>
            <a:ext cx="8799048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Epidémiologie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Importance </a:t>
            </a: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du diagnostic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Impact de la BPCO : Des particularités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Comorbidités différentes de celle des hommes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Prise en charge à adapter?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Proposition d’un plan d’action</a:t>
            </a:r>
          </a:p>
        </p:txBody>
      </p:sp>
    </p:spTree>
    <p:extLst>
      <p:ext uri="{BB962C8B-B14F-4D97-AF65-F5344CB8AC3E}">
        <p14:creationId xmlns:p14="http://schemas.microsoft.com/office/powerpoint/2010/main" val="53285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/>
        </p:nvSpPr>
        <p:spPr>
          <a:xfrm>
            <a:off x="2181225" y="2057400"/>
            <a:ext cx="7486649" cy="28574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Calibri"/>
              <a:buNone/>
            </a:pPr>
            <a:r>
              <a:rPr lang="fr-FR"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 comorbidités particulières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Calibri"/>
              <a:buNone/>
            </a:pPr>
            <a:r>
              <a:rPr lang="fr-FR"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à évaluer….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1220159" y="510710"/>
            <a:ext cx="8842520" cy="2299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Caractéristiques cliniques et qualité de vie chez des femmes atteintes de BPCO:</a:t>
            </a:r>
            <a:br>
              <a:rPr lang="fr-FR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l’étude VITALITE</a:t>
            </a:r>
          </a:p>
        </p:txBody>
      </p:sp>
      <p:pic>
        <p:nvPicPr>
          <p:cNvPr id="518" name="Shape 5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894" y="3633783"/>
            <a:ext cx="12012575" cy="2023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03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953458" y="91611"/>
            <a:ext cx="10467015" cy="84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Etude VITALITE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992645" y="1372783"/>
            <a:ext cx="9896475" cy="203619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Etude descriptive, multicentrique, transversale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Réalisée en France de Novembre 2009 à Novembre 2010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146 Pneumologues ont participé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410 patients 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BPCO 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inclus: 247 femmes et 183 hommes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525" name="Shape 525"/>
          <p:cNvSpPr/>
          <p:nvPr/>
        </p:nvSpPr>
        <p:spPr>
          <a:xfrm>
            <a:off x="584822" y="3927823"/>
            <a:ext cx="5148068" cy="185164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707600" y="4077894"/>
            <a:ext cx="502529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Critères d’inclusion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 en ambulatoire, âge &gt;=40 ans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BPCO avec VEMS/CVF post BD &lt; 0.7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Suivi pour BPCO depuis au moins 3 mois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VEMS post BD &lt; 80% prédite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Consentement signé + capacité à compléter le SGRQ</a:t>
            </a:r>
          </a:p>
        </p:txBody>
      </p:sp>
      <p:sp>
        <p:nvSpPr>
          <p:cNvPr id="527" name="Shape 527"/>
          <p:cNvSpPr/>
          <p:nvPr/>
        </p:nvSpPr>
        <p:spPr>
          <a:xfrm>
            <a:off x="6422403" y="3927823"/>
            <a:ext cx="5148068" cy="185164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6545182" y="4068817"/>
            <a:ext cx="502529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Critères d’exclusion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Exacerbation actuelle ou récente (&lt;6 sem)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Asthme actuel ou antécédents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Oxygénothérapie longue durée, ventilation non invasive ou trachéotomie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participant à un autre essai clinique</a:t>
            </a:r>
          </a:p>
        </p:txBody>
      </p:sp>
    </p:spTree>
    <p:extLst>
      <p:ext uri="{BB962C8B-B14F-4D97-AF65-F5344CB8AC3E}">
        <p14:creationId xmlns:p14="http://schemas.microsoft.com/office/powerpoint/2010/main" val="103907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1979276" y="482574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863112" y="1531938"/>
            <a:ext cx="8799048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Epidémiologie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Importance </a:t>
            </a: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du diagnostic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Impact de la BPCO : Des particularités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Comorbidités différentes de celle des hommes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Prise en charge à adapter?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Proposition d’un plan d’action</a:t>
            </a:r>
          </a:p>
        </p:txBody>
      </p:sp>
    </p:spTree>
    <p:extLst>
      <p:ext uri="{BB962C8B-B14F-4D97-AF65-F5344CB8AC3E}">
        <p14:creationId xmlns:p14="http://schemas.microsoft.com/office/powerpoint/2010/main" val="260521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/>
          <p:nvPr/>
        </p:nvSpPr>
        <p:spPr>
          <a:xfrm>
            <a:off x="5884494" y="1050453"/>
            <a:ext cx="4954954" cy="625231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6315319" y="5154246"/>
            <a:ext cx="914400" cy="71120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Shape 535"/>
          <p:cNvSpPr/>
          <p:nvPr/>
        </p:nvSpPr>
        <p:spPr>
          <a:xfrm>
            <a:off x="6315319" y="4202967"/>
            <a:ext cx="914400" cy="705096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7867647" y="2991582"/>
            <a:ext cx="1244365" cy="593969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7867649" y="5895975"/>
            <a:ext cx="1209675" cy="771524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Shape 538"/>
          <p:cNvSpPr/>
          <p:nvPr/>
        </p:nvSpPr>
        <p:spPr>
          <a:xfrm>
            <a:off x="7867647" y="1781175"/>
            <a:ext cx="1209675" cy="1085850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Shape 539"/>
          <p:cNvSpPr txBox="1">
            <a:spLocks noGrp="1"/>
          </p:cNvSpPr>
          <p:nvPr>
            <p:ph type="title"/>
          </p:nvPr>
        </p:nvSpPr>
        <p:spPr>
          <a:xfrm>
            <a:off x="477699" y="156307"/>
            <a:ext cx="10807715" cy="19147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43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Chez les femmes: plus d’ostéoporose et d’anxiété &amp; dépression que de pathologies cardiovasculaires</a:t>
            </a:r>
            <a:r>
              <a:rPr lang="fr-FR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fr-FR" sz="395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40" name="Shape 540"/>
          <p:cNvGraphicFramePr/>
          <p:nvPr/>
        </p:nvGraphicFramePr>
        <p:xfrm>
          <a:off x="2400300" y="1113691"/>
          <a:ext cx="8439175" cy="5448125"/>
        </p:xfrm>
        <a:graphic>
          <a:graphicData uri="http://schemas.openxmlformats.org/drawingml/2006/table">
            <a:tbl>
              <a:tblPr>
                <a:noFill/>
                <a:tableStyleId>{70D80486-088B-43B4-AC54-AE8329490772}</a:tableStyleId>
              </a:tblPr>
              <a:tblGrid>
                <a:gridCol w="3472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38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38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8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Homme (n=183)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Femme (n=247)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42,60%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57,40%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 moyen (années)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66,6  +/- 10,8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61,9 +/- 11,3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&lt;0.001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de sujets IMC &lt; 21 (Kg/m2)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14,9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29,5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0.002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Vit tout seul (%)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17,6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36,1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&lt;0.001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 Chômage (%)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11,8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25,2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&gt;0.001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 fumeur/Fumeur actuels (%)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2,2/30,2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15,4/44,1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&lt;0.001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Tabagisme (paquets-années)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40,5 +/- 19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 +/- 16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0.041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Comorbités (%)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Hpertension artérielle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41,4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32,9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NS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Cardiopathie ischémique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24,4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5,7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&lt;0.001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Artériopathie des membres infs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12,2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3,7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Insuffisance cardiaque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8,4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2,9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0.011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Diabète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11,5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6,5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NS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Dyslipidémie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16,7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&lt;0.02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Alcoolisme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8,8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3,3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0.013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Apnée du sommeil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13,3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4,1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Ostéoporose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2,8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19,6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&lt;0.001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Troubles anxieux (diagnostiqués)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16,8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29,4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0.003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Dépression (diagnostiquée)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4,6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fr-F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&lt;0.001</a:t>
                      </a:r>
                    </a:p>
                  </a:txBody>
                  <a:tcPr marL="3950" marR="3950" marT="39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25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xfrm>
            <a:off x="2574676" y="302004"/>
            <a:ext cx="7886700" cy="1023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Comorbidités</a:t>
            </a:r>
            <a:br>
              <a:rPr lang="fr-FR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fr-FR" sz="395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Shape 551"/>
          <p:cNvSpPr txBox="1"/>
          <p:nvPr/>
        </p:nvSpPr>
        <p:spPr>
          <a:xfrm>
            <a:off x="1787422" y="1742274"/>
            <a:ext cx="10267418" cy="48871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064"/>
              <a:buFont typeface="Noto Sans Symbols"/>
              <a:buChar char="✓"/>
            </a:pPr>
            <a:r>
              <a:rPr lang="fr-FR" sz="318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d’ ACO(S): Asthme + BPCO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064"/>
              <a:buFont typeface="Noto Sans Symbols"/>
              <a:buChar char="✓"/>
            </a:pPr>
            <a:r>
              <a:rPr lang="fr-FR" sz="3185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Ostéoporose 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064"/>
              <a:buFont typeface="Noto Sans Symbols"/>
              <a:buChar char="✓"/>
            </a:pPr>
            <a:r>
              <a:rPr lang="fr-FR" sz="3185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dépression, anxiété, qualité de vie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064"/>
              <a:buFont typeface="Noto Sans Symbols"/>
              <a:buChar char="✓"/>
            </a:pPr>
            <a:r>
              <a:rPr lang="fr-FR" sz="3185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Cancer bronchique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064"/>
              <a:buFont typeface="Noto Sans Symbols"/>
              <a:buChar char="✓"/>
            </a:pPr>
            <a:r>
              <a:rPr lang="fr-FR" sz="318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Retentissement social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34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34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1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1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1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91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r-FR" sz="143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-FR" sz="143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fr-FR" sz="143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Couillard A: </a:t>
            </a:r>
            <a:r>
              <a:rPr lang="fr-FR" sz="143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</a:t>
            </a:r>
            <a:r>
              <a:rPr lang="fr-FR" sz="143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3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pneumol</a:t>
            </a:r>
            <a:r>
              <a:rPr lang="fr-FR" sz="143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clin 2011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143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                         </a:t>
            </a:r>
            <a:r>
              <a:rPr lang="fr-FR" sz="143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Raherison</a:t>
            </a:r>
            <a:r>
              <a:rPr lang="fr-FR" sz="143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c: </a:t>
            </a:r>
            <a:r>
              <a:rPr lang="fr-FR" sz="143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women’s</a:t>
            </a:r>
            <a:r>
              <a:rPr lang="fr-FR" sz="143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3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healh</a:t>
            </a:r>
            <a:r>
              <a:rPr lang="fr-FR" sz="143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Shape 5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243" y="6314660"/>
            <a:ext cx="6270981" cy="730655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Shape 557"/>
          <p:cNvSpPr/>
          <p:nvPr/>
        </p:nvSpPr>
        <p:spPr>
          <a:xfrm>
            <a:off x="1408013" y="5251730"/>
            <a:ext cx="9718535" cy="114097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xfrm>
            <a:off x="953458" y="91611"/>
            <a:ext cx="10467015" cy="9243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BPCO: un retentissement psychologique majeur chez les femmes</a:t>
            </a:r>
          </a:p>
        </p:txBody>
      </p:sp>
      <p:sp>
        <p:nvSpPr>
          <p:cNvPr id="559" name="Shape 559"/>
          <p:cNvSpPr txBox="1"/>
          <p:nvPr/>
        </p:nvSpPr>
        <p:spPr>
          <a:xfrm>
            <a:off x="3045671" y="3634280"/>
            <a:ext cx="9896475" cy="203619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FEMME                                  HOMME</a:t>
            </a: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Tous troubles psychiatriques                  60%              p=0.03              38%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Troubles Anxieux                                      56%              p=0.04                35%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560" name="Shape 560"/>
          <p:cNvSpPr/>
          <p:nvPr/>
        </p:nvSpPr>
        <p:spPr>
          <a:xfrm>
            <a:off x="663547" y="1925486"/>
            <a:ext cx="4626702" cy="1407099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Shape 561"/>
          <p:cNvSpPr/>
          <p:nvPr/>
        </p:nvSpPr>
        <p:spPr>
          <a:xfrm>
            <a:off x="663547" y="1992666"/>
            <a:ext cx="4565315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 GENERALE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31%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1350055" y="1265237"/>
            <a:ext cx="8909041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Prévalence des troubles psychiatriques </a:t>
            </a: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(anxiété et dépression)</a:t>
            </a:r>
          </a:p>
        </p:txBody>
      </p:sp>
      <p:sp>
        <p:nvSpPr>
          <p:cNvPr id="563" name="Shape 563"/>
          <p:cNvSpPr/>
          <p:nvPr/>
        </p:nvSpPr>
        <p:spPr>
          <a:xfrm>
            <a:off x="6302348" y="1891092"/>
            <a:ext cx="4626702" cy="1407099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Shape 564"/>
          <p:cNvSpPr/>
          <p:nvPr/>
        </p:nvSpPr>
        <p:spPr>
          <a:xfrm>
            <a:off x="6302348" y="1992666"/>
            <a:ext cx="4565315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 BPCO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49%</a:t>
            </a:r>
          </a:p>
        </p:txBody>
      </p:sp>
      <p:sp>
        <p:nvSpPr>
          <p:cNvPr id="565" name="Shape 565"/>
          <p:cNvSpPr/>
          <p:nvPr/>
        </p:nvSpPr>
        <p:spPr>
          <a:xfrm rot="2431721">
            <a:off x="7272375" y="3072036"/>
            <a:ext cx="484631" cy="65545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Shape 566"/>
          <p:cNvSpPr/>
          <p:nvPr/>
        </p:nvSpPr>
        <p:spPr>
          <a:xfrm rot="-1762432">
            <a:off x="9812759" y="3043705"/>
            <a:ext cx="484631" cy="65545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Shape 567"/>
          <p:cNvSpPr txBox="1"/>
          <p:nvPr/>
        </p:nvSpPr>
        <p:spPr>
          <a:xfrm>
            <a:off x="1539024" y="5391330"/>
            <a:ext cx="9637254" cy="923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116 patients atteints de BPCO dont 53% de femmes en consultation ambulatoire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BPCO en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état stable sans exacerbation depuis au moins 4 semaines,1 hospitalisation pour exacerbation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les 24 mois précédents, questionnaires validés, diagnostic psychiatrique établi en aveugle, EFR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>
            <a:spLocks noGrp="1"/>
          </p:cNvSpPr>
          <p:nvPr>
            <p:ph type="title"/>
          </p:nvPr>
        </p:nvSpPr>
        <p:spPr>
          <a:xfrm>
            <a:off x="953458" y="304971"/>
            <a:ext cx="10467015" cy="841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Anxiété et </a:t>
            </a:r>
            <a:r>
              <a:rPr lang="fr-FR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dépression : </a:t>
            </a:r>
            <a:r>
              <a:rPr lang="fr-FR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conséquences pour le patient BPCO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953458" y="1935491"/>
            <a:ext cx="9896475" cy="35509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Augmentation de la fréquence des exacerbations, des hospitalisations</a:t>
            </a:r>
          </a:p>
          <a:p>
            <a:pPr marL="2286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Prolongation de la durée d’hospitalisation</a:t>
            </a:r>
          </a:p>
          <a:p>
            <a:pPr marL="2286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Facteur majeur de risque de ré hospitalisation</a:t>
            </a:r>
          </a:p>
          <a:p>
            <a:pPr marL="2286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Altération de la qualité de vie</a:t>
            </a:r>
          </a:p>
          <a:p>
            <a:pPr marL="2286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Réduction de la tolérance à l effort</a:t>
            </a:r>
          </a:p>
          <a:p>
            <a:pPr marL="2286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Aggravation de la sensation de fatigue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3398520" y="6335225"/>
            <a:ext cx="8503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/>
              <a:t>Ninot</a:t>
            </a:r>
            <a:r>
              <a:rPr lang="fr-FR" dirty="0"/>
              <a:t> </a:t>
            </a:r>
            <a:r>
              <a:rPr lang="fr-FR" dirty="0" smtClean="0"/>
              <a:t>G.  </a:t>
            </a:r>
            <a:r>
              <a:rPr lang="fr-FR" dirty="0" err="1" smtClean="0"/>
              <a:t>Rev</a:t>
            </a:r>
            <a:r>
              <a:rPr lang="fr-FR" dirty="0" smtClean="0"/>
              <a:t> </a:t>
            </a:r>
            <a:r>
              <a:rPr lang="fr-FR" dirty="0"/>
              <a:t>Mal </a:t>
            </a:r>
            <a:r>
              <a:rPr lang="fr-FR" dirty="0" err="1"/>
              <a:t>Respir</a:t>
            </a:r>
            <a:r>
              <a:rPr lang="fr-FR" dirty="0"/>
              <a:t>. 2011 Jun;28(6):739-48.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1873575" y="0"/>
            <a:ext cx="884252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Cancer Bronchique (KBP) et BPCO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x="1271537" y="139603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sévérité de l’obstruction bronchique augmente le risque de KBP </a:t>
            </a:r>
            <a:r>
              <a:rPr lang="fr-FR" sz="2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X 2,23 chez </a:t>
            </a:r>
            <a:r>
              <a:rPr lang="fr-FR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l’homme</a:t>
            </a:r>
            <a:endParaRPr lang="fr-FR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X 3,97 chez la </a:t>
            </a:r>
            <a:r>
              <a:rPr lang="fr-FR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femme </a:t>
            </a:r>
            <a:endParaRPr lang="fr-FR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BPCO: facteur prédictif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Négatif sur la survie KBP </a:t>
            </a:r>
            <a:r>
              <a:rPr lang="fr-FR" sz="2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Shape 5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6080" y="2103120"/>
            <a:ext cx="4465320" cy="364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189" y="5960971"/>
            <a:ext cx="12057186" cy="6984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583" name="Shape 583"/>
          <p:cNvSpPr/>
          <p:nvPr/>
        </p:nvSpPr>
        <p:spPr>
          <a:xfrm>
            <a:off x="6852684" y="5817848"/>
            <a:ext cx="4008474" cy="313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1010608" y="45720"/>
            <a:ext cx="10467015" cy="9243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Cancer bronchique (KBP) et BPCO</a:t>
            </a:r>
          </a:p>
        </p:txBody>
      </p:sp>
      <p:sp>
        <p:nvSpPr>
          <p:cNvPr id="589" name="Shape 589"/>
          <p:cNvSpPr txBox="1"/>
          <p:nvPr/>
        </p:nvSpPr>
        <p:spPr>
          <a:xfrm>
            <a:off x="1954355" y="1479921"/>
            <a:ext cx="8624155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L’incidence du KBP augmente avec la sévérité de la BPCO</a:t>
            </a:r>
          </a:p>
        </p:txBody>
      </p:sp>
      <p:pic>
        <p:nvPicPr>
          <p:cNvPr id="590" name="Shape 5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9466" y="2329615"/>
            <a:ext cx="7502617" cy="36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Shape 5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4736" y="6272582"/>
            <a:ext cx="7338098" cy="430367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Shape 592"/>
          <p:cNvSpPr/>
          <p:nvPr/>
        </p:nvSpPr>
        <p:spPr>
          <a:xfrm>
            <a:off x="2321781" y="5900519"/>
            <a:ext cx="8348869" cy="4522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/>
        </p:nvSpPr>
        <p:spPr>
          <a:xfrm>
            <a:off x="4210333" y="5083791"/>
            <a:ext cx="559558" cy="34801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/>
          <p:nvPr/>
        </p:nvSpPr>
        <p:spPr>
          <a:xfrm>
            <a:off x="5472751" y="4660710"/>
            <a:ext cx="593677" cy="77109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6741993" y="4299044"/>
            <a:ext cx="593677" cy="113276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Shape 596"/>
          <p:cNvSpPr/>
          <p:nvPr/>
        </p:nvSpPr>
        <p:spPr>
          <a:xfrm>
            <a:off x="8031707" y="3063922"/>
            <a:ext cx="600501" cy="23678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1979276" y="482574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863112" y="1531938"/>
            <a:ext cx="8799048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Epidémiologie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Importance </a:t>
            </a: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du diagnostic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Impact de la BPCO : Des particularités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Comorbidités différentes de celle des hommes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Prise en charge à adapter?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Proposition d’un plan d’action</a:t>
            </a:r>
          </a:p>
        </p:txBody>
      </p:sp>
    </p:spTree>
    <p:extLst>
      <p:ext uri="{BB962C8B-B14F-4D97-AF65-F5344CB8AC3E}">
        <p14:creationId xmlns:p14="http://schemas.microsoft.com/office/powerpoint/2010/main" val="53285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/>
          <p:nvPr/>
        </p:nvSpPr>
        <p:spPr>
          <a:xfrm>
            <a:off x="270510" y="0"/>
            <a:ext cx="11761468" cy="13030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40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traitements </a:t>
            </a:r>
            <a:endParaRPr lang="fr-FR"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Shape 602"/>
          <p:cNvSpPr txBox="1"/>
          <p:nvPr/>
        </p:nvSpPr>
        <p:spPr>
          <a:xfrm>
            <a:off x="520064" y="1040129"/>
            <a:ext cx="11041379" cy="5669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Sous représentation des femmes dans les études cliniques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 d’évaluation pour différencier la réponse à un traitement des femmes et des hommes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BPCO et corticothérapie </a:t>
            </a:r>
            <a:r>
              <a:rPr lang="fr-FR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(inhalée et générale) : </a:t>
            </a:r>
            <a:endParaRPr lang="fr-FR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Évaluer régulièrement l’ostéoporose car plus fréquente chez la femme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 études sur la qualité de vie et le résultat de la réhabilitation respiratoire </a:t>
            </a:r>
            <a:r>
              <a:rPr lang="fr-FR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sont nécessaires </a:t>
            </a:r>
            <a:endParaRPr lang="fr-FR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Shape 603"/>
          <p:cNvSpPr txBox="1"/>
          <p:nvPr/>
        </p:nvSpPr>
        <p:spPr>
          <a:xfrm>
            <a:off x="2060658" y="2674619"/>
            <a:ext cx="9262662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Sevrage Tabagique: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Résultats meilleurs </a:t>
            </a:r>
            <a:r>
              <a:rPr lang="fr-FR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court terme chez 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femme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moins bon sur le moyen et long terme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2010176" y="365127"/>
            <a:ext cx="8109184" cy="13754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Conduite à </a:t>
            </a:r>
            <a:r>
              <a:rPr lang="fr-FR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tenir en soins primaires </a:t>
            </a:r>
            <a:r>
              <a:rPr lang="fr-FR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fr-FR"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Shape 614"/>
          <p:cNvSpPr txBox="1"/>
          <p:nvPr/>
        </p:nvSpPr>
        <p:spPr>
          <a:xfrm>
            <a:off x="1434972" y="1740616"/>
            <a:ext cx="8897748" cy="34105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77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 </a:t>
            </a:r>
            <a:r>
              <a:rPr lang="fr-FR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: Interrogatoire 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 examen clinique</a:t>
            </a:r>
          </a:p>
          <a:p>
            <a:pPr marL="177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 </a:t>
            </a:r>
            <a:r>
              <a:rPr lang="fr-FR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: 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évaluation </a:t>
            </a:r>
            <a:r>
              <a:rPr lang="fr-F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spirométrique</a:t>
            </a:r>
            <a:endParaRPr lang="fr-FR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 </a:t>
            </a:r>
            <a:r>
              <a:rPr lang="fr-FR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: </a:t>
            </a:r>
            <a:r>
              <a:rPr lang="fr-F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avis spécialisé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/>
          <p:nvPr/>
        </p:nvSpPr>
        <p:spPr>
          <a:xfrm>
            <a:off x="1862044" y="24591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points clés de </a:t>
            </a:r>
            <a:r>
              <a:rPr lang="fr-FR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l’interrogatoire</a:t>
            </a:r>
          </a:p>
        </p:txBody>
      </p:sp>
      <p:sp>
        <p:nvSpPr>
          <p:cNvPr id="620" name="Shape 620"/>
          <p:cNvSpPr txBox="1"/>
          <p:nvPr/>
        </p:nvSpPr>
        <p:spPr>
          <a:xfrm>
            <a:off x="1636834" y="1387629"/>
            <a:ext cx="7886700" cy="53570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Evaluation du tabagisme</a:t>
            </a:r>
          </a:p>
          <a:p>
            <a:pPr marL="685800" marR="0" lvl="1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tabagisme égal, BPCO plus rapide et plus grave</a:t>
            </a:r>
          </a:p>
          <a:p>
            <a:pPr marL="685800" marR="0" lvl="1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BPCO parfois à moins de 20 PA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Exposition à </a:t>
            </a:r>
            <a:r>
              <a:rPr lang="fr-FR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 </a:t>
            </a:r>
            <a:r>
              <a:rPr lang="fr-FR" sz="28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aérocontaminants</a:t>
            </a:r>
            <a:r>
              <a:rPr lang="fr-FR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Aux biomasses, fuel</a:t>
            </a:r>
          </a:p>
          <a:p>
            <a:pPr marL="685800" marR="0" lvl="1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Pollution intérieure</a:t>
            </a:r>
          </a:p>
          <a:p>
            <a:pPr marL="685800" marR="0" lvl="1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Environnement professionnel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Statut économique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Infections </a:t>
            </a: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respiratoires et exacerbations</a:t>
            </a:r>
          </a:p>
          <a:p>
            <a:pPr marL="685800" marR="0" lvl="1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Plus mauvais pronostic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2012833" y="399382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BPCO: un stéréotype masculin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228600" y="1875958"/>
            <a:ext cx="11841480" cy="44638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Homme de plus de 50 ans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Fumeur ou ex fumeur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Toux et crachats réguliers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 stéréotype masculin </a:t>
            </a:r>
          </a:p>
          <a:p>
            <a:pPr marL="6096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représente-t-il encore une réalité?</a:t>
            </a:r>
          </a:p>
          <a:p>
            <a:pPr marL="6096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fr-FR" sz="24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1" indent="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fr-FR" sz="24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609600" marR="0" lvl="1" indent="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fr-FR" sz="1400" b="0" i="1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Raherison</a:t>
            </a:r>
            <a:r>
              <a:rPr lang="fr-FR" sz="14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al  </a:t>
            </a:r>
            <a:r>
              <a:rPr lang="fr-FR" sz="14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</a:t>
            </a:r>
            <a:r>
              <a:rPr lang="fr-FR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 </a:t>
            </a:r>
            <a:r>
              <a:rPr lang="fr-FR" sz="14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</a:t>
            </a:r>
            <a:r>
              <a:rPr lang="fr-FR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2010: 27:611</a:t>
            </a:r>
          </a:p>
        </p:txBody>
      </p:sp>
      <p:pic>
        <p:nvPicPr>
          <p:cNvPr id="122" name="Shape 122" descr="Résultat de recherche d'images pour &quot;homme fumeur&quot;">
            <a:hlinkClick r:id="rId3"/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167" y="1973588"/>
            <a:ext cx="3085750" cy="159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7428" y="4385364"/>
            <a:ext cx="2695394" cy="169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/>
          <p:nvPr/>
        </p:nvSpPr>
        <p:spPr>
          <a:xfrm>
            <a:off x="1870110" y="2797558"/>
            <a:ext cx="2543653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1747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rgbClr val="AB1747"/>
                </a:solidFill>
                <a:latin typeface="Calibri"/>
                <a:ea typeface="Calibri"/>
                <a:cs typeface="Calibri"/>
                <a:sym typeface="Calibri"/>
              </a:rPr>
              <a:t>PRESENTATION DE LA MALADIE (BPCO)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1930263" y="1315212"/>
            <a:ext cx="2709670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1747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rgbClr val="AB1747"/>
                </a:solidFill>
                <a:latin typeface="Calibri"/>
                <a:ea typeface="Calibri"/>
                <a:cs typeface="Calibri"/>
                <a:sym typeface="Calibri"/>
              </a:rPr>
              <a:t>SOUS DIAGNOSTIC ET TRAITEMENT SOUS-OPTIMAL</a:t>
            </a:r>
          </a:p>
        </p:txBody>
      </p:sp>
      <p:sp>
        <p:nvSpPr>
          <p:cNvPr id="627" name="Shape 627"/>
          <p:cNvSpPr txBox="1"/>
          <p:nvPr/>
        </p:nvSpPr>
        <p:spPr>
          <a:xfrm>
            <a:off x="1746161" y="4153183"/>
            <a:ext cx="2455178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1747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rgbClr val="AB1747"/>
                </a:solidFill>
                <a:latin typeface="Calibri"/>
                <a:ea typeface="Calibri"/>
                <a:cs typeface="Calibri"/>
                <a:sym typeface="Calibri"/>
              </a:rPr>
              <a:t>NIVEAU SOCIO-ÉCONOMIQUE</a:t>
            </a:r>
          </a:p>
        </p:txBody>
      </p:sp>
      <p:sp>
        <p:nvSpPr>
          <p:cNvPr id="628" name="Shape 628"/>
          <p:cNvSpPr txBox="1"/>
          <p:nvPr/>
        </p:nvSpPr>
        <p:spPr>
          <a:xfrm>
            <a:off x="1907402" y="5499375"/>
            <a:ext cx="1910232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1747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rgbClr val="AB1747"/>
                </a:solidFill>
                <a:latin typeface="Calibri"/>
                <a:ea typeface="Calibri"/>
                <a:cs typeface="Calibri"/>
                <a:sym typeface="Calibri"/>
              </a:rPr>
              <a:t>COMORBIDITES(BPCO)</a:t>
            </a:r>
          </a:p>
        </p:txBody>
      </p:sp>
      <p:sp>
        <p:nvSpPr>
          <p:cNvPr id="629" name="Shape 629"/>
          <p:cNvSpPr txBox="1"/>
          <p:nvPr/>
        </p:nvSpPr>
        <p:spPr>
          <a:xfrm>
            <a:off x="4031207" y="6581592"/>
            <a:ext cx="4346060" cy="2616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11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D’après Jenkins (2017), Improving the Management of COPD in Women, </a:t>
            </a:r>
          </a:p>
        </p:txBody>
      </p:sp>
      <p:sp>
        <p:nvSpPr>
          <p:cNvPr id="630" name="Shape 630"/>
          <p:cNvSpPr/>
          <p:nvPr/>
        </p:nvSpPr>
        <p:spPr>
          <a:xfrm>
            <a:off x="5126858" y="6356592"/>
            <a:ext cx="2154757" cy="2616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11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impact of female sex on COPD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x="8097206" y="1599436"/>
            <a:ext cx="2546194" cy="45839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1747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rgbClr val="AB1747"/>
                </a:solidFill>
                <a:latin typeface="Calibri"/>
                <a:ea typeface="Calibri"/>
                <a:cs typeface="Calibri"/>
                <a:sym typeface="Calibri"/>
              </a:rPr>
              <a:t>CONSOMMATION DE TABAC</a:t>
            </a:r>
          </a:p>
        </p:txBody>
      </p:sp>
      <p:sp>
        <p:nvSpPr>
          <p:cNvPr id="632" name="Shape 632"/>
          <p:cNvSpPr txBox="1"/>
          <p:nvPr/>
        </p:nvSpPr>
        <p:spPr>
          <a:xfrm>
            <a:off x="7848786" y="3399682"/>
            <a:ext cx="2794613" cy="5155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1747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rgbClr val="AB1747"/>
                </a:solidFill>
                <a:latin typeface="Calibri"/>
                <a:ea typeface="Calibri"/>
                <a:cs typeface="Calibri"/>
                <a:sym typeface="Calibri"/>
              </a:rPr>
              <a:t>EXPOSITIONS PROFESSIONNELLES</a:t>
            </a:r>
          </a:p>
        </p:txBody>
      </p:sp>
      <p:sp>
        <p:nvSpPr>
          <p:cNvPr id="633" name="Shape 633"/>
          <p:cNvSpPr txBox="1"/>
          <p:nvPr/>
        </p:nvSpPr>
        <p:spPr>
          <a:xfrm>
            <a:off x="8331757" y="5218844"/>
            <a:ext cx="1736358" cy="85125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1747"/>
              </a:buClr>
              <a:buSzPct val="25000"/>
              <a:buFont typeface="Calibri"/>
              <a:buNone/>
            </a:pPr>
            <a:r>
              <a:rPr lang="fr-FR" sz="1400" b="1" i="0" u="none" strike="noStrike" cap="none">
                <a:solidFill>
                  <a:srgbClr val="AB1747"/>
                </a:solidFill>
                <a:latin typeface="Calibri"/>
                <a:ea typeface="Calibri"/>
                <a:cs typeface="Calibri"/>
                <a:sym typeface="Calibri"/>
              </a:rPr>
              <a:t>EXPOSITIONS NON-PROFESSIONNELLES</a:t>
            </a:r>
          </a:p>
        </p:txBody>
      </p:sp>
      <p:pic>
        <p:nvPicPr>
          <p:cNvPr id="634" name="Shape 6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0887" y="1606161"/>
            <a:ext cx="1465951" cy="317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Shape 63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821" y="1334191"/>
            <a:ext cx="615577" cy="58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Shape 63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607" y="2768989"/>
            <a:ext cx="675581" cy="5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Shape 63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0042" y="3971980"/>
            <a:ext cx="644875" cy="56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Shape 63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771" y="5371501"/>
            <a:ext cx="633200" cy="56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Shape 639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7171" y="1336195"/>
            <a:ext cx="647782" cy="5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Shape 640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3563" y="3480344"/>
            <a:ext cx="662400" cy="56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Shape 641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393" y="5473044"/>
            <a:ext cx="662400" cy="604338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Shape 642"/>
          <p:cNvSpPr/>
          <p:nvPr/>
        </p:nvSpPr>
        <p:spPr>
          <a:xfrm>
            <a:off x="8074457" y="1253208"/>
            <a:ext cx="2445781" cy="1154096"/>
          </a:xfrm>
          <a:prstGeom prst="ellipse">
            <a:avLst/>
          </a:prstGeom>
          <a:noFill/>
          <a:ln w="28575" cap="flat" cmpd="sng">
            <a:solidFill>
              <a:srgbClr val="AB1747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3" name="Shape 643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000" y="2621671"/>
            <a:ext cx="2750579" cy="829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Shape 644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831" y="5412416"/>
            <a:ext cx="2333092" cy="61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Shape 645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619" y="3937010"/>
            <a:ext cx="2583361" cy="769973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Shape 646"/>
          <p:cNvSpPr/>
          <p:nvPr/>
        </p:nvSpPr>
        <p:spPr>
          <a:xfrm>
            <a:off x="1618246" y="1141426"/>
            <a:ext cx="2723707" cy="914400"/>
          </a:xfrm>
          <a:prstGeom prst="ellipse">
            <a:avLst/>
          </a:prstGeom>
          <a:noFill/>
          <a:ln w="28575" cap="flat" cmpd="sng">
            <a:solidFill>
              <a:srgbClr val="AB1747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/>
          <p:nvPr/>
        </p:nvSpPr>
        <p:spPr>
          <a:xfrm>
            <a:off x="7728277" y="2947535"/>
            <a:ext cx="2915122" cy="1107912"/>
          </a:xfrm>
          <a:prstGeom prst="ellipse">
            <a:avLst/>
          </a:prstGeom>
          <a:noFill/>
          <a:ln w="28575" cap="flat" cmpd="sng">
            <a:solidFill>
              <a:srgbClr val="AB1747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Shape 648"/>
          <p:cNvSpPr/>
          <p:nvPr/>
        </p:nvSpPr>
        <p:spPr>
          <a:xfrm>
            <a:off x="8096122" y="4924389"/>
            <a:ext cx="2199458" cy="1354820"/>
          </a:xfrm>
          <a:prstGeom prst="ellipse">
            <a:avLst/>
          </a:prstGeom>
          <a:noFill/>
          <a:ln w="28575" cap="flat" cmpd="sng">
            <a:solidFill>
              <a:srgbClr val="AB1747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Shape 649"/>
          <p:cNvSpPr txBox="1"/>
          <p:nvPr/>
        </p:nvSpPr>
        <p:spPr>
          <a:xfrm>
            <a:off x="1746162" y="164201"/>
            <a:ext cx="8321954" cy="445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RECAPITULATIF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/>
          <p:nvPr/>
        </p:nvSpPr>
        <p:spPr>
          <a:xfrm>
            <a:off x="1796318" y="-358139"/>
            <a:ext cx="7936034" cy="13030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4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Conclusions </a:t>
            </a:r>
            <a:endParaRPr lang="fr-FR"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Shape 655"/>
          <p:cNvSpPr txBox="1"/>
          <p:nvPr/>
        </p:nvSpPr>
        <p:spPr>
          <a:xfrm>
            <a:off x="393553" y="673293"/>
            <a:ext cx="11293622" cy="59390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BPCO chez la femme est moins bien identifiée alors que les chiffres mondiaux se rapprochent de l’</a:t>
            </a:r>
            <a:r>
              <a:rPr lang="fr-FR" sz="2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égalité H/F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 Médecin généraliste a un rôle pivot</a:t>
            </a: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685800" marR="0" lvl="1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éviter le retard au diagnostic, encore trop fréquent</a:t>
            </a:r>
          </a:p>
          <a:p>
            <a:pPr marL="685800" marR="0" lvl="1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éviter de penser « Asthme » , alors qu’il s’agit d’une BPCO</a:t>
            </a:r>
          </a:p>
          <a:p>
            <a:pPr marL="685800" marR="0" lvl="1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évaluer l’exposition au risque</a:t>
            </a:r>
          </a:p>
          <a:p>
            <a:pPr marL="685800" marR="0" lvl="1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reconnaitre les spécificités cliniques et le retentissement sur la qualité de vie</a:t>
            </a:r>
          </a:p>
          <a:p>
            <a:pPr marL="685800" marR="0" lvl="1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mesurer le souffle en soins primaires</a:t>
            </a:r>
          </a:p>
          <a:p>
            <a:pPr marL="685800" marR="0" lvl="1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 études cliniques doivent être menées pour permettre de comprendre les similitudes et les différences entre la BPCO de la femme et celle de l’homme, afin d</a:t>
            </a:r>
            <a:r>
              <a:rPr lang="fr-FR" sz="2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’améliorer le diagnostic précoce et la prise en charge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1979276" y="482574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863112" y="1531938"/>
            <a:ext cx="8799048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Epidémiologie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Importance </a:t>
            </a: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du diagnostic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Impact de la BPCO : Des particularités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Comorbidités différentes de celle des hommes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Prise en charge à adapter?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Proposition d’un plan d’action</a:t>
            </a:r>
          </a:p>
        </p:txBody>
      </p:sp>
    </p:spTree>
    <p:extLst>
      <p:ext uri="{BB962C8B-B14F-4D97-AF65-F5344CB8AC3E}">
        <p14:creationId xmlns:p14="http://schemas.microsoft.com/office/powerpoint/2010/main" val="412352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/>
        </p:nvSpPr>
        <p:spPr>
          <a:xfrm>
            <a:off x="1958243" y="-262889"/>
            <a:ext cx="7936034" cy="13030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Suggestion de plan d’action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612627" y="1387669"/>
            <a:ext cx="11041379" cy="59390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Large campagne d’information </a:t>
            </a:r>
          </a:p>
          <a:p>
            <a:pPr marL="685800" marR="0" lvl="1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 Professionnels de santé</a:t>
            </a:r>
          </a:p>
          <a:p>
            <a:pPr marL="685800" marR="0" lvl="1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grand public</a:t>
            </a:r>
          </a:p>
          <a:p>
            <a:pPr marL="685800" marR="0" lvl="1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Changer l’image très négative de la BPCO</a:t>
            </a:r>
          </a:p>
          <a:p>
            <a:pPr marL="685800" marR="0" lvl="1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Surtout aux stades précoces de la maladie</a:t>
            </a:r>
          </a:p>
          <a:p>
            <a:pPr marL="6350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Inciter à une politique de santé spécifique et dynamique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Prendre mieux en considération la santé respiratoire de la femme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711200" y="287338"/>
            <a:ext cx="7944374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fr-FR"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Epidémiologie de la BPCO 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826209" y="1372244"/>
            <a:ext cx="10946536" cy="508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1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Arial"/>
              <a:buNone/>
            </a:pPr>
            <a:r>
              <a:rPr lang="fr-FR" sz="2200" b="1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Prévalence de la BPCO chez les hommes et chez les femmes </a:t>
            </a:r>
            <a:r>
              <a:rPr lang="fr-FR" sz="18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(stade Gold &gt;= 2)</a:t>
            </a:r>
            <a:endParaRPr lang="fr-FR"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4943475" y="2668791"/>
            <a:ext cx="5053263" cy="98625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826209" y="2118151"/>
            <a:ext cx="10163536" cy="9186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1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Arial"/>
              <a:buNone/>
            </a:pPr>
            <a:r>
              <a:rPr lang="fr-FR" sz="1800" b="1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Dans certains pays, la prévalence de la BPCO est déjà supérieure chez la femme</a:t>
            </a:r>
            <a:endParaRPr lang="fr-FR" sz="1800" b="1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5648071" y="4014198"/>
            <a:ext cx="324103" cy="24934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6995860" y="3908471"/>
            <a:ext cx="324103" cy="24934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2452434" y="3036783"/>
            <a:ext cx="324103" cy="24934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4905248" y="3526751"/>
            <a:ext cx="324103" cy="24934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7601077" y="4110037"/>
            <a:ext cx="361697" cy="2905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4119742" y="3659130"/>
            <a:ext cx="261936" cy="249341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635" y="2793461"/>
            <a:ext cx="6350000" cy="34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3532283" y="6439692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fr-FR" sz="900" i="1" dirty="0" err="1" smtClean="0">
                <a:solidFill>
                  <a:schemeClr val="tx1"/>
                </a:solidFill>
              </a:rPr>
              <a:t>Mannino</a:t>
            </a:r>
            <a:r>
              <a:rPr lang="en-US" altLang="fr-FR" sz="900" i="1" dirty="0" smtClean="0">
                <a:solidFill>
                  <a:schemeClr val="tx1"/>
                </a:solidFill>
              </a:rPr>
              <a:t> et al. The </a:t>
            </a:r>
            <a:r>
              <a:rPr lang="en-US" altLang="fr-FR" sz="900" i="1" dirty="0">
                <a:solidFill>
                  <a:schemeClr val="tx1"/>
                </a:solidFill>
              </a:rPr>
              <a:t>Lancet</a:t>
            </a:r>
            <a:r>
              <a:rPr lang="en-US" altLang="fr-FR" sz="900" dirty="0">
                <a:solidFill>
                  <a:schemeClr val="tx1"/>
                </a:solidFill>
              </a:rPr>
              <a:t> 2007 370, 765-773DOI: (10.1016/S0140-6736(07)61380-4)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10" y="5675348"/>
            <a:ext cx="7597924" cy="118201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277477" y="4929842"/>
            <a:ext cx="11599945" cy="914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843712" y="81116"/>
            <a:ext cx="10467473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Cohorte « Millenium » (Grande Bretagne) 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13583" y="1151855"/>
            <a:ext cx="10897602" cy="36848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cohorte Britannique incluant 1,3 millions de femmes en 1996-2001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suivi a été fait 3 ans et 8 ans plus tard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L’analyse a été faite selon le statut tabagique: non fumeuse, ex fumeuse, fumeuse active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selon la quantité de tabac fumée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1175337" y="4957426"/>
            <a:ext cx="9804222" cy="8309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risque de décès lié au tabagisme actif chez les femmes augmente avec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fr-FR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de cigarettes fumées et l’âge précoce du tabagisme actif régulier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843712" y="81116"/>
            <a:ext cx="10467473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Cohorte « Millenium » (Grande Bretagne) 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3016" y="1406679"/>
            <a:ext cx="6837264" cy="447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2879968" y="2024184"/>
            <a:ext cx="4911969" cy="1328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2879968" y="2024184"/>
            <a:ext cx="5025290" cy="1093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risque de décès lié au tabagisme actif chez les femmes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augmente avec le nombre de cigarettes fumées et l’âge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précoce du tabagisme actif </a:t>
            </a:r>
            <a:r>
              <a:rPr lang="fr-FR" sz="1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régulier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survie des fumeuses est diminuée de 11 ans/non fumeuses </a:t>
            </a:r>
            <a:endParaRPr lang="fr-FR"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864" y="5825910"/>
            <a:ext cx="10669977" cy="3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052886" y="110683"/>
            <a:ext cx="10515599" cy="9309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Tendances épidémiologiques actuelles aux USA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01041" y="1356498"/>
            <a:ext cx="10589148" cy="52881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•"/>
            </a:pPr>
            <a:r>
              <a:rPr lang="fr-FR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L’évolution des causes de mortalité a été étudiée dans 7 cohortes </a:t>
            </a:r>
            <a:r>
              <a:rPr lang="fr-FR" sz="259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poolées</a:t>
            </a:r>
            <a:r>
              <a:rPr lang="fr-FR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trois périodes différentes: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5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fr-FR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1959-1965,1982-1988,2000-2010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•"/>
            </a:pPr>
            <a:r>
              <a:rPr lang="fr-FR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Selon le sexe et les habitudes tabagiques chez les sujets de plus de 55 ans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•"/>
            </a:pPr>
            <a:r>
              <a:rPr lang="fr-FR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L’effectif total était de :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5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fr-FR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1959-1965 n=518982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fr-FR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1982-1988 n=746485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fr-FR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2000-2010 n=956756</a:t>
            </a: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fr-FR" sz="1665" b="0" i="1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fr-FR" sz="1665" i="1" dirty="0"/>
          </a:p>
          <a:p>
            <a:pPr marL="1371600" marR="0" lvl="3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1665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Thun </a:t>
            </a:r>
            <a:r>
              <a:rPr lang="fr-FR" sz="1665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al, 50 </a:t>
            </a:r>
            <a:r>
              <a:rPr lang="fr-FR" sz="1665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</a:t>
            </a:r>
            <a:r>
              <a:rPr lang="fr-FR" sz="1665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trends in smoking </a:t>
            </a:r>
            <a:r>
              <a:rPr lang="fr-FR" sz="1665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</a:t>
            </a:r>
            <a:r>
              <a:rPr lang="fr-FR" sz="1665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65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mortality</a:t>
            </a:r>
            <a:r>
              <a:rPr lang="fr-FR" sz="1665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lang="fr-FR" sz="1665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</a:t>
            </a:r>
            <a:r>
              <a:rPr lang="fr-FR" sz="1665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states N </a:t>
            </a:r>
            <a:r>
              <a:rPr lang="fr-FR" sz="1665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</a:t>
            </a:r>
            <a:r>
              <a:rPr lang="fr-FR" sz="1665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 Med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394101" y="343842"/>
            <a:ext cx="10797899" cy="646758"/>
          </a:xfrm>
          <a:prstGeom prst="rect">
            <a:avLst/>
          </a:prstGeom>
          <a:noFill/>
          <a:ln>
            <a:noFill/>
          </a:ln>
        </p:spPr>
        <p:txBody>
          <a:bodyPr wrap="square" lIns="0" tIns="11500" rIns="0" bIns="0" anchor="ctr" anchorCtr="0">
            <a:noAutofit/>
          </a:bodyPr>
          <a:lstStyle/>
          <a:p>
            <a:pPr marL="11516" marR="0" lvl="0" indent="-115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Tendances épidémiologiques actuelles aux USA</a:t>
            </a:r>
          </a:p>
        </p:txBody>
      </p:sp>
      <p:sp>
        <p:nvSpPr>
          <p:cNvPr id="190" name="Shape 190"/>
          <p:cNvSpPr/>
          <p:nvPr/>
        </p:nvSpPr>
        <p:spPr>
          <a:xfrm>
            <a:off x="2351692" y="1552637"/>
            <a:ext cx="7477811" cy="3501898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3681696" y="5054535"/>
            <a:ext cx="4756994" cy="954346"/>
          </a:xfrm>
          <a:prstGeom prst="rect">
            <a:avLst/>
          </a:prstGeom>
          <a:noFill/>
          <a:ln>
            <a:noFill/>
          </a:ln>
        </p:spPr>
        <p:txBody>
          <a:bodyPr wrap="square" lIns="0" tIns="11500" rIns="0" bIns="0" anchor="t" anchorCtr="0">
            <a:noAutofit/>
          </a:bodyPr>
          <a:lstStyle/>
          <a:p>
            <a:pPr marL="0" marR="0" lvl="0" indent="0" algn="ctr" rtl="0">
              <a:lnSpc>
                <a:spcPct val="114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176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Augmentation des décès par BPCO</a:t>
            </a:r>
          </a:p>
          <a:p>
            <a:pPr marL="0" marR="0" lvl="0" indent="0" algn="ctr" rtl="0">
              <a:lnSpc>
                <a:spcPct val="114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2176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chez les femmes en fonction de l'âge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2194374" y="6248092"/>
            <a:ext cx="8549826" cy="350182"/>
          </a:xfrm>
          <a:prstGeom prst="rect">
            <a:avLst/>
          </a:prstGeom>
          <a:noFill/>
          <a:ln>
            <a:noFill/>
          </a:ln>
        </p:spPr>
        <p:txBody>
          <a:bodyPr wrap="square" lIns="0" tIns="11500" rIns="0" bIns="0" anchor="t" anchorCtr="0">
            <a:noAutofit/>
          </a:bodyPr>
          <a:lstStyle/>
          <a:p>
            <a:pPr marL="11516" marR="0" lvl="0" indent="-115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Thun M. et al. 50‐Year Trends in Smoking‐</a:t>
            </a:r>
            <a:r>
              <a:rPr lang="fr-FR" sz="1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</a:t>
            </a: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Mortality</a:t>
            </a: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United States, N </a:t>
            </a:r>
            <a:r>
              <a:rPr lang="fr-FR" sz="1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</a:t>
            </a: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 Med. 2013 </a:t>
            </a:r>
            <a:r>
              <a:rPr lang="fr-FR" sz="1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</a:t>
            </a: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24; 368(4): 351‐364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2280</Words>
  <Application>Microsoft Macintosh PowerPoint</Application>
  <PresentationFormat>Personnalisé</PresentationFormat>
  <Paragraphs>449</Paragraphs>
  <Slides>43</Slides>
  <Notes>42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 FEMME et BPCO: une patiente pas comme les autres </vt:lpstr>
      <vt:lpstr>Présentation PowerPoint</vt:lpstr>
      <vt:lpstr>Présentation PowerPoint</vt:lpstr>
      <vt:lpstr>Présentation PowerPoint</vt:lpstr>
      <vt:lpstr>Epidémiologie de la BPCO </vt:lpstr>
      <vt:lpstr>Présentation PowerPoint</vt:lpstr>
      <vt:lpstr>Présentation PowerPoint</vt:lpstr>
      <vt:lpstr>Tendances épidémiologiques actuelles aux USA</vt:lpstr>
      <vt:lpstr>Tendances épidémiologiques actuelles aux USA</vt:lpstr>
      <vt:lpstr>Présentation PowerPoint</vt:lpstr>
      <vt:lpstr>Présentation PowerPoint</vt:lpstr>
      <vt:lpstr>Présentation PowerPoint</vt:lpstr>
      <vt:lpstr>Les effets du tabagisme  actif sur la fonction respiratoire des femmes </vt:lpstr>
      <vt:lpstr>Présentation PowerPoint</vt:lpstr>
      <vt:lpstr>Présentation PowerPoint</vt:lpstr>
      <vt:lpstr>Un aspect radiologique et histologique particulier</vt:lpstr>
      <vt:lpstr>Un déclin de la densité pulmonaire plus rapide  chez les femmes quel que soit l’âge (et l’IMC)</vt:lpstr>
      <vt:lpstr>Présentation PowerPoint</vt:lpstr>
      <vt:lpstr>Etude  pivot  </vt:lpstr>
      <vt:lpstr>Sous-diagnostic de la BPCO chez la femme en Médecine Générale</vt:lpstr>
      <vt:lpstr>Sous-diagnostic de la BPCO chez la femme en Médecine Générale</vt:lpstr>
      <vt:lpstr>Un sous-diagnostic constaté également en France</vt:lpstr>
      <vt:lpstr>Présentation PowerPoint</vt:lpstr>
      <vt:lpstr>Présentation PowerPoint</vt:lpstr>
      <vt:lpstr>Un profil clinique plus sévère chez les femmes</vt:lpstr>
      <vt:lpstr>Présentation PowerPoint</vt:lpstr>
      <vt:lpstr>Présentation PowerPoint</vt:lpstr>
      <vt:lpstr>Caractéristiques cliniques et qualité de vie chez des femmes atteintes de BPCO:  l’étude VITALITE</vt:lpstr>
      <vt:lpstr>Etude VITALITE</vt:lpstr>
      <vt:lpstr>Chez les femmes: plus d’ostéoporose et d’anxiété &amp; dépression que de pathologies cardiovasculaires  </vt:lpstr>
      <vt:lpstr>Comorbidités </vt:lpstr>
      <vt:lpstr>La BPCO: un retentissement psychologique majeur chez les femmes</vt:lpstr>
      <vt:lpstr>Anxiété et dépression : conséquences pour le patient BPCO</vt:lpstr>
      <vt:lpstr>Cancer Bronchique (KBP) et BPCO</vt:lpstr>
      <vt:lpstr>Cancer bronchique (KBP) et BPCO</vt:lpstr>
      <vt:lpstr>Présentation PowerPoint</vt:lpstr>
      <vt:lpstr>Présentation PowerPoint</vt:lpstr>
      <vt:lpstr>Conduite à tenir en soins primaires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CHANTAL</dc:creator>
  <cp:lastModifiedBy/>
  <cp:revision>28</cp:revision>
  <dcterms:modified xsi:type="dcterms:W3CDTF">2017-10-10T16:38:16Z</dcterms:modified>
</cp:coreProperties>
</file>